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300"/>
    <a:srgbClr val="FF33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2" autoAdjust="0"/>
    <p:restoredTop sz="92341" autoAdjust="0"/>
  </p:normalViewPr>
  <p:slideViewPr>
    <p:cSldViewPr snapToGrid="0" showGuides="1">
      <p:cViewPr>
        <p:scale>
          <a:sx n="132" d="100"/>
          <a:sy n="132" d="100"/>
        </p:scale>
        <p:origin x="1984" y="-165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8E3F4C-46FE-4456-B757-C7B336C93C5E}" type="datetimeFigureOut">
              <a:rPr lang="en-US" smtClean="0"/>
              <a:t>3/4/25</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CD91EB-F18C-483A-BD81-21DF3D3C51BB}" type="slidenum">
              <a:rPr lang="en-US" smtClean="0"/>
              <a:t>‹#›</a:t>
            </a:fld>
            <a:endParaRPr lang="en-US"/>
          </a:p>
        </p:txBody>
      </p:sp>
    </p:spTree>
    <p:extLst>
      <p:ext uri="{BB962C8B-B14F-4D97-AF65-F5344CB8AC3E}">
        <p14:creationId xmlns:p14="http://schemas.microsoft.com/office/powerpoint/2010/main" val="4089406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D91EB-F18C-483A-BD81-21DF3D3C51BB}" type="slidenum">
              <a:rPr lang="en-US" smtClean="0"/>
              <a:t>1</a:t>
            </a:fld>
            <a:endParaRPr lang="en-US"/>
          </a:p>
        </p:txBody>
      </p:sp>
    </p:spTree>
    <p:extLst>
      <p:ext uri="{BB962C8B-B14F-4D97-AF65-F5344CB8AC3E}">
        <p14:creationId xmlns:p14="http://schemas.microsoft.com/office/powerpoint/2010/main" val="1732353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7C9E3-2202-4736-D099-573175B305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CF9D64-F3F0-0115-3395-C2A4CFBA43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EB8784-6941-00D5-8042-E817BC27D5F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4FF138B-2933-03A8-688F-E3FB616591FF}"/>
              </a:ext>
            </a:extLst>
          </p:cNvPr>
          <p:cNvSpPr>
            <a:spLocks noGrp="1"/>
          </p:cNvSpPr>
          <p:nvPr>
            <p:ph type="sldNum" sz="quarter" idx="10"/>
          </p:nvPr>
        </p:nvSpPr>
        <p:spPr/>
        <p:txBody>
          <a:bodyPr/>
          <a:lstStyle/>
          <a:p>
            <a:fld id="{B0CD91EB-F18C-483A-BD81-21DF3D3C51BB}" type="slidenum">
              <a:rPr lang="en-US" smtClean="0"/>
              <a:t>2</a:t>
            </a:fld>
            <a:endParaRPr lang="en-US"/>
          </a:p>
        </p:txBody>
      </p:sp>
    </p:spTree>
    <p:extLst>
      <p:ext uri="{BB962C8B-B14F-4D97-AF65-F5344CB8AC3E}">
        <p14:creationId xmlns:p14="http://schemas.microsoft.com/office/powerpoint/2010/main" val="258297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4084C4-2056-4542-8892-986F5DC822B4}" type="datetimeFigureOut">
              <a:rPr lang="en-US" smtClean="0"/>
              <a:t>3/4/25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2330605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4084C4-2056-4542-8892-986F5DC822B4}" type="datetimeFigureOut">
              <a:rPr lang="en-US" smtClean="0"/>
              <a:t>3/4/25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1340284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4084C4-2056-4542-8892-986F5DC822B4}" type="datetimeFigureOut">
              <a:rPr lang="en-US" smtClean="0"/>
              <a:t>3/4/25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2665473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4084C4-2056-4542-8892-986F5DC822B4}" type="datetimeFigureOut">
              <a:rPr lang="en-US" smtClean="0"/>
              <a:t>3/4/25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2705804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14084C4-2056-4542-8892-986F5DC822B4}" type="datetimeFigureOut">
              <a:rPr lang="en-US" smtClean="0"/>
              <a:t>3/4/25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411694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4084C4-2056-4542-8892-986F5DC822B4}" type="datetimeFigureOut">
              <a:rPr lang="en-US" smtClean="0"/>
              <a:t>3/4/25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288205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4084C4-2056-4542-8892-986F5DC822B4}" type="datetimeFigureOut">
              <a:rPr lang="en-US" smtClean="0"/>
              <a:t>3/4/25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743054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4084C4-2056-4542-8892-986F5DC822B4}" type="datetimeFigureOut">
              <a:rPr lang="en-US" smtClean="0"/>
              <a:t>3/4/25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2635622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084C4-2056-4542-8892-986F5DC822B4}" type="datetimeFigureOut">
              <a:rPr lang="en-US" smtClean="0"/>
              <a:t>3/4/25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4269719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14084C4-2056-4542-8892-986F5DC822B4}" type="datetimeFigureOut">
              <a:rPr lang="en-US" smtClean="0"/>
              <a:t>3/4/25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746190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14084C4-2056-4542-8892-986F5DC822B4}" type="datetimeFigureOut">
              <a:rPr lang="en-US" smtClean="0"/>
              <a:t>3/4/25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B85BA-3256-49F9-9CFC-C0BA585D8349}" type="slidenum">
              <a:rPr lang="en-US" smtClean="0"/>
              <a:t>‹#›</a:t>
            </a:fld>
            <a:endParaRPr lang="en-US"/>
          </a:p>
        </p:txBody>
      </p:sp>
    </p:spTree>
    <p:extLst>
      <p:ext uri="{BB962C8B-B14F-4D97-AF65-F5344CB8AC3E}">
        <p14:creationId xmlns:p14="http://schemas.microsoft.com/office/powerpoint/2010/main" val="3917785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14084C4-2056-4542-8892-986F5DC822B4}" type="datetimeFigureOut">
              <a:rPr lang="en-US" smtClean="0"/>
              <a:t>3/4/25</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81B85BA-3256-49F9-9CFC-C0BA585D8349}" type="slidenum">
              <a:rPr lang="en-US" smtClean="0"/>
              <a:t>‹#›</a:t>
            </a:fld>
            <a:endParaRPr lang="en-US"/>
          </a:p>
        </p:txBody>
      </p:sp>
    </p:spTree>
    <p:extLst>
      <p:ext uri="{BB962C8B-B14F-4D97-AF65-F5344CB8AC3E}">
        <p14:creationId xmlns:p14="http://schemas.microsoft.com/office/powerpoint/2010/main" val="23356842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22D735-9F6A-400C-A0E1-581F1ED7192B}"/>
              </a:ext>
            </a:extLst>
          </p:cNvPr>
          <p:cNvSpPr>
            <a:spLocks noGrp="1"/>
          </p:cNvSpPr>
          <p:nvPr>
            <p:ph type="ctrTitle"/>
          </p:nvPr>
        </p:nvSpPr>
        <p:spPr>
          <a:xfrm>
            <a:off x="229768" y="26460"/>
            <a:ext cx="6552031" cy="607183"/>
          </a:xfrm>
        </p:spPr>
        <p:txBody>
          <a:bodyPr>
            <a:noAutofit/>
          </a:bodyPr>
          <a:lstStyle/>
          <a:p>
            <a:pPr algn="l"/>
            <a:r>
              <a:rPr lang="en-US" sz="1800" b="1" cap="all" dirty="0">
                <a:solidFill>
                  <a:srgbClr val="FF9300"/>
                </a:solidFill>
                <a:latin typeface="Arial" panose="020B0604020202020204" pitchFamily="34" charset="0"/>
                <a:cs typeface="Arial" panose="020B0604020202020204" pitchFamily="34" charset="0"/>
              </a:rPr>
              <a:t>23</a:t>
            </a:r>
            <a:r>
              <a:rPr lang="en-US" sz="1800" b="1" cap="all" baseline="30000" dirty="0">
                <a:solidFill>
                  <a:srgbClr val="FF9300"/>
                </a:solidFill>
                <a:latin typeface="Arial" panose="020B0604020202020204" pitchFamily="34" charset="0"/>
                <a:cs typeface="Arial" panose="020B0604020202020204" pitchFamily="34" charset="0"/>
              </a:rPr>
              <a:t>rd</a:t>
            </a:r>
            <a:r>
              <a:rPr lang="en-US" sz="1800" b="1" cap="all" dirty="0">
                <a:solidFill>
                  <a:srgbClr val="FF9300"/>
                </a:solidFill>
                <a:latin typeface="Arial" panose="020B0604020202020204" pitchFamily="34" charset="0"/>
                <a:cs typeface="Arial" panose="020B0604020202020204" pitchFamily="34" charset="0"/>
              </a:rPr>
              <a:t> </a:t>
            </a:r>
            <a:r>
              <a:rPr lang="en-US" sz="1800" b="1" cap="all" dirty="0" err="1">
                <a:solidFill>
                  <a:srgbClr val="FF9300"/>
                </a:solidFill>
                <a:latin typeface="Arial" panose="020B0604020202020204" pitchFamily="34" charset="0"/>
                <a:cs typeface="Arial" panose="020B0604020202020204" pitchFamily="34" charset="0"/>
              </a:rPr>
              <a:t>Zonta</a:t>
            </a:r>
            <a:r>
              <a:rPr lang="en-US" sz="1800" b="1" cap="all" dirty="0">
                <a:solidFill>
                  <a:srgbClr val="FF9300"/>
                </a:solidFill>
                <a:latin typeface="Arial" panose="020B0604020202020204" pitchFamily="34" charset="0"/>
                <a:cs typeface="Arial" panose="020B0604020202020204" pitchFamily="34" charset="0"/>
              </a:rPr>
              <a:t> International District 17 Conference</a:t>
            </a:r>
            <a:endParaRPr lang="en-US" sz="1800" dirty="0">
              <a:solidFill>
                <a:srgbClr val="FF9300"/>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39CFF881-29FA-43CE-A3F6-9F2F81F3CEE5}"/>
              </a:ext>
            </a:extLst>
          </p:cNvPr>
          <p:cNvSpPr/>
          <p:nvPr/>
        </p:nvSpPr>
        <p:spPr>
          <a:xfrm>
            <a:off x="229768" y="705361"/>
            <a:ext cx="5094072" cy="523220"/>
          </a:xfrm>
          <a:prstGeom prst="rect">
            <a:avLst/>
          </a:prstGeom>
        </p:spPr>
        <p:txBody>
          <a:bodyPr wrap="square">
            <a:spAutoFit/>
          </a:bodyPr>
          <a:lstStyle/>
          <a:p>
            <a:r>
              <a:rPr lang="en-US" sz="1400" b="1" dirty="0">
                <a:latin typeface="Arial" panose="020B0604020202020204" pitchFamily="34" charset="0"/>
                <a:cs typeface="Arial" panose="020B0604020202020204" pitchFamily="34" charset="0"/>
              </a:rPr>
              <a:t>26-28 September 2025 </a:t>
            </a:r>
            <a:br>
              <a:rPr lang="en-US" sz="1400" b="1" dirty="0">
                <a:latin typeface="Arial" panose="020B0604020202020204" pitchFamily="34" charset="0"/>
                <a:cs typeface="Arial" panose="020B0604020202020204" pitchFamily="34" charset="0"/>
              </a:rPr>
            </a:br>
            <a:r>
              <a:rPr lang="en-US" sz="1400" b="1" dirty="0">
                <a:solidFill>
                  <a:srgbClr val="FF9300"/>
                </a:solidFill>
                <a:latin typeface="Arial" panose="020B0604020202020204" pitchFamily="34" charset="0"/>
                <a:cs typeface="Arial" panose="020B0604020202020204" pitchFamily="34" charset="0"/>
              </a:rPr>
              <a:t>Sponsorship &amp; Marketplace Application Form</a:t>
            </a:r>
            <a:endParaRPr lang="en-US" sz="1400" dirty="0">
              <a:solidFill>
                <a:srgbClr val="FF0000"/>
              </a:solidFill>
            </a:endParaRPr>
          </a:p>
        </p:txBody>
      </p:sp>
      <p:graphicFrame>
        <p:nvGraphicFramePr>
          <p:cNvPr id="17" name="Table 16">
            <a:extLst>
              <a:ext uri="{FF2B5EF4-FFF2-40B4-BE49-F238E27FC236}">
                <a16:creationId xmlns:a16="http://schemas.microsoft.com/office/drawing/2014/main" id="{B673C737-45FB-4145-05D6-DAFBEF060A88}"/>
              </a:ext>
            </a:extLst>
          </p:cNvPr>
          <p:cNvGraphicFramePr>
            <a:graphicFrameLocks noGrp="1"/>
          </p:cNvGraphicFramePr>
          <p:nvPr>
            <p:extLst>
              <p:ext uri="{D42A27DB-BD31-4B8C-83A1-F6EECF244321}">
                <p14:modId xmlns:p14="http://schemas.microsoft.com/office/powerpoint/2010/main" val="1188204467"/>
              </p:ext>
            </p:extLst>
          </p:nvPr>
        </p:nvGraphicFramePr>
        <p:xfrm>
          <a:off x="347485" y="1621860"/>
          <a:ext cx="6183146" cy="2268809"/>
        </p:xfrm>
        <a:graphic>
          <a:graphicData uri="http://schemas.openxmlformats.org/drawingml/2006/table">
            <a:tbl>
              <a:tblPr>
                <a:tableStyleId>{5C22544A-7EE6-4342-B048-85BDC9FD1C3A}</a:tableStyleId>
              </a:tblPr>
              <a:tblGrid>
                <a:gridCol w="1306364">
                  <a:extLst>
                    <a:ext uri="{9D8B030D-6E8A-4147-A177-3AD203B41FA5}">
                      <a16:colId xmlns:a16="http://schemas.microsoft.com/office/drawing/2014/main" val="2650214911"/>
                    </a:ext>
                  </a:extLst>
                </a:gridCol>
                <a:gridCol w="1685103">
                  <a:extLst>
                    <a:ext uri="{9D8B030D-6E8A-4147-A177-3AD203B41FA5}">
                      <a16:colId xmlns:a16="http://schemas.microsoft.com/office/drawing/2014/main" val="2721973415"/>
                    </a:ext>
                  </a:extLst>
                </a:gridCol>
                <a:gridCol w="658281">
                  <a:extLst>
                    <a:ext uri="{9D8B030D-6E8A-4147-A177-3AD203B41FA5}">
                      <a16:colId xmlns:a16="http://schemas.microsoft.com/office/drawing/2014/main" val="1217208225"/>
                    </a:ext>
                  </a:extLst>
                </a:gridCol>
                <a:gridCol w="1020827">
                  <a:extLst>
                    <a:ext uri="{9D8B030D-6E8A-4147-A177-3AD203B41FA5}">
                      <a16:colId xmlns:a16="http://schemas.microsoft.com/office/drawing/2014/main" val="3011834940"/>
                    </a:ext>
                  </a:extLst>
                </a:gridCol>
                <a:gridCol w="493948">
                  <a:extLst>
                    <a:ext uri="{9D8B030D-6E8A-4147-A177-3AD203B41FA5}">
                      <a16:colId xmlns:a16="http://schemas.microsoft.com/office/drawing/2014/main" val="3724911554"/>
                    </a:ext>
                  </a:extLst>
                </a:gridCol>
                <a:gridCol w="1018623">
                  <a:extLst>
                    <a:ext uri="{9D8B030D-6E8A-4147-A177-3AD203B41FA5}">
                      <a16:colId xmlns:a16="http://schemas.microsoft.com/office/drawing/2014/main" val="3442605968"/>
                    </a:ext>
                  </a:extLst>
                </a:gridCol>
              </a:tblGrid>
              <a:tr h="228049">
                <a:tc>
                  <a:txBody>
                    <a:bodyPr/>
                    <a:lstStyle/>
                    <a:p>
                      <a:pPr marL="0" marR="0" algn="l">
                        <a:lnSpc>
                          <a:spcPct val="115000"/>
                        </a:lnSpc>
                        <a:spcBef>
                          <a:spcPts val="0"/>
                        </a:spcBef>
                        <a:spcAft>
                          <a:spcPts val="0"/>
                        </a:spcAft>
                      </a:pPr>
                      <a:r>
                        <a:rPr lang="en-GB" sz="1000" kern="1400" spc="-50" dirty="0">
                          <a:effectLst/>
                          <a:latin typeface="Arial" panose="020B0604020202020204" pitchFamily="34" charset="0"/>
                          <a:cs typeface="Arial" panose="020B0604020202020204" pitchFamily="34" charset="0"/>
                        </a:rPr>
                        <a:t>Company Name:</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gridSpan="5">
                  <a:txBody>
                    <a:bodyPr/>
                    <a:lstStyle/>
                    <a:p>
                      <a:pPr marL="0" marR="0">
                        <a:lnSpc>
                          <a:spcPct val="115000"/>
                        </a:lnSpc>
                        <a:spcBef>
                          <a:spcPts val="0"/>
                        </a:spcBef>
                        <a:spcAft>
                          <a:spcPts val="400"/>
                        </a:spcAft>
                      </a:pPr>
                      <a:r>
                        <a:rPr lang="en-GB" sz="1000" kern="1400" spc="-50" dirty="0">
                          <a:effectLst/>
                          <a:latin typeface="Arial" panose="020B0604020202020204" pitchFamily="34" charset="0"/>
                          <a:cs typeface="Arial" panose="020B0604020202020204" pitchFamily="34" charset="0"/>
                        </a:rPr>
                        <a:t> </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34270570"/>
                  </a:ext>
                </a:extLst>
              </a:tr>
              <a:tr h="228049">
                <a:tc>
                  <a:txBody>
                    <a:bodyPr/>
                    <a:lstStyle/>
                    <a:p>
                      <a:pPr marL="0" marR="0" algn="l">
                        <a:lnSpc>
                          <a:spcPct val="115000"/>
                        </a:lnSpc>
                        <a:spcBef>
                          <a:spcPts val="0"/>
                        </a:spcBef>
                        <a:spcAft>
                          <a:spcPts val="0"/>
                        </a:spcAft>
                      </a:pPr>
                      <a:r>
                        <a:rPr lang="en-GB" sz="1000" kern="1400" spc="-50" dirty="0">
                          <a:effectLst/>
                          <a:latin typeface="Arial" panose="020B0604020202020204" pitchFamily="34" charset="0"/>
                          <a:cs typeface="Arial" panose="020B0604020202020204" pitchFamily="34" charset="0"/>
                        </a:rPr>
                        <a:t>Contact Person:</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gridSpan="5">
                  <a:txBody>
                    <a:bodyPr/>
                    <a:lstStyle/>
                    <a:p>
                      <a:pPr marL="0" marR="0">
                        <a:lnSpc>
                          <a:spcPct val="115000"/>
                        </a:lnSpc>
                        <a:spcBef>
                          <a:spcPts val="0"/>
                        </a:spcBef>
                        <a:spcAft>
                          <a:spcPts val="400"/>
                        </a:spcAft>
                      </a:pPr>
                      <a:r>
                        <a:rPr lang="en-GB" sz="1000" kern="1400" spc="-50">
                          <a:effectLst/>
                          <a:latin typeface="Arial" panose="020B0604020202020204" pitchFamily="34" charset="0"/>
                          <a:cs typeface="Arial" panose="020B0604020202020204" pitchFamily="34" charset="0"/>
                        </a:rPr>
                        <a:t> </a:t>
                      </a:r>
                      <a:endParaRPr lang="en-US" sz="1000" kern="1400" spc="-5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7496826"/>
                  </a:ext>
                </a:extLst>
              </a:tr>
              <a:tr h="228049">
                <a:tc>
                  <a:txBody>
                    <a:bodyPr/>
                    <a:lstStyle/>
                    <a:p>
                      <a:pPr marL="0" marR="0" algn="l">
                        <a:lnSpc>
                          <a:spcPct val="115000"/>
                        </a:lnSpc>
                        <a:spcBef>
                          <a:spcPts val="0"/>
                        </a:spcBef>
                        <a:spcAft>
                          <a:spcPts val="0"/>
                        </a:spcAft>
                      </a:pPr>
                      <a:r>
                        <a:rPr lang="en-GB" sz="1000" kern="1400" spc="-50" dirty="0">
                          <a:effectLst/>
                          <a:latin typeface="Arial" panose="020B0604020202020204" pitchFamily="34" charset="0"/>
                          <a:cs typeface="Arial" panose="020B0604020202020204" pitchFamily="34" charset="0"/>
                        </a:rPr>
                        <a:t>Mailing Address:</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gridSpan="5">
                  <a:txBody>
                    <a:bodyPr/>
                    <a:lstStyle/>
                    <a:p>
                      <a:pPr marL="0" marR="0">
                        <a:lnSpc>
                          <a:spcPct val="115000"/>
                        </a:lnSpc>
                        <a:spcBef>
                          <a:spcPts val="0"/>
                        </a:spcBef>
                        <a:spcAft>
                          <a:spcPts val="400"/>
                        </a:spcAft>
                      </a:pPr>
                      <a:r>
                        <a:rPr lang="en-GB" sz="1000" kern="1400" spc="-50">
                          <a:effectLst/>
                          <a:latin typeface="Arial" panose="020B0604020202020204" pitchFamily="34" charset="0"/>
                          <a:cs typeface="Arial" panose="020B0604020202020204" pitchFamily="34" charset="0"/>
                        </a:rPr>
                        <a:t> </a:t>
                      </a:r>
                      <a:endParaRPr lang="en-US" sz="1000" kern="1400" spc="-5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95423979"/>
                  </a:ext>
                </a:extLst>
              </a:tr>
              <a:tr h="228049">
                <a:tc>
                  <a:txBody>
                    <a:bodyPr/>
                    <a:lstStyle/>
                    <a:p>
                      <a:pPr marL="0" marR="0" algn="l">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Telephone:</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Mobile: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Fax: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extLst>
                  <a:ext uri="{0D108BD9-81ED-4DB2-BD59-A6C34878D82A}">
                    <a16:rowId xmlns:a16="http://schemas.microsoft.com/office/drawing/2014/main" val="262279716"/>
                  </a:ext>
                </a:extLst>
              </a:tr>
              <a:tr h="228049">
                <a:tc>
                  <a:txBody>
                    <a:bodyPr/>
                    <a:lstStyle/>
                    <a:p>
                      <a:pPr marL="0" marR="0" algn="l">
                        <a:lnSpc>
                          <a:spcPct val="115000"/>
                        </a:lnSpc>
                        <a:spcBef>
                          <a:spcPts val="0"/>
                        </a:spcBef>
                        <a:spcAft>
                          <a:spcPts val="0"/>
                        </a:spcAft>
                      </a:pPr>
                      <a:r>
                        <a:rPr lang="en-GB" sz="1000" kern="1400" spc="-50" dirty="0">
                          <a:effectLst/>
                          <a:latin typeface="Arial" panose="020B0604020202020204" pitchFamily="34" charset="0"/>
                          <a:cs typeface="Arial" panose="020B0604020202020204" pitchFamily="34" charset="0"/>
                        </a:rPr>
                        <a:t>Email:  </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nSpc>
                          <a:spcPct val="115000"/>
                        </a:lnSpc>
                        <a:spcBef>
                          <a:spcPts val="0"/>
                        </a:spcBef>
                        <a:spcAft>
                          <a:spcPts val="400"/>
                        </a:spcAft>
                      </a:pPr>
                      <a:r>
                        <a:rPr lang="en-GB" sz="1000" kern="1400" spc="-50" dirty="0">
                          <a:effectLst/>
                          <a:latin typeface="Arial" panose="020B0604020202020204" pitchFamily="34" charset="0"/>
                          <a:cs typeface="Arial" panose="020B0604020202020204" pitchFamily="34" charset="0"/>
                        </a:rPr>
                        <a:t> </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a:txBody>
                    <a:bodyPr/>
                    <a:lstStyle/>
                    <a:p>
                      <a:r>
                        <a:rPr lang="en-US" sz="1000" dirty="0"/>
                        <a:t>Website</a:t>
                      </a:r>
                    </a:p>
                  </a:txBody>
                  <a:tcPr marL="57012" marR="57012" marT="0" marB="0" anchor="ctr">
                    <a:solidFill>
                      <a:schemeClr val="accent2">
                        <a:lumMod val="20000"/>
                        <a:lumOff val="80000"/>
                      </a:schemeClr>
                    </a:solidFill>
                  </a:tcPr>
                </a:tc>
                <a:tc gridSpan="3">
                  <a:txBody>
                    <a:bodyPr/>
                    <a:lstStyle/>
                    <a:p>
                      <a:endParaRPr lang="en-US" dirty="0"/>
                    </a:p>
                  </a:txBody>
                  <a:tcPr marL="57012" marR="5701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761833"/>
                  </a:ext>
                </a:extLst>
              </a:tr>
              <a:tr h="228049">
                <a:tc>
                  <a:txBody>
                    <a:bodyPr/>
                    <a:lstStyle/>
                    <a:p>
                      <a:pPr marL="0" marR="0" algn="l">
                        <a:lnSpc>
                          <a:spcPct val="115000"/>
                        </a:lnSpc>
                        <a:spcBef>
                          <a:spcPts val="0"/>
                        </a:spcBef>
                        <a:spcAft>
                          <a:spcPts val="0"/>
                        </a:spcAft>
                      </a:pPr>
                      <a:r>
                        <a:rPr lang="en-GB" sz="1000" kern="1400" spc="-50" dirty="0">
                          <a:effectLst/>
                          <a:latin typeface="Arial" panose="020B0604020202020204" pitchFamily="34" charset="0"/>
                          <a:cs typeface="Arial" panose="020B0604020202020204" pitchFamily="34" charset="0"/>
                        </a:rPr>
                        <a:t>Brand Name </a:t>
                      </a:r>
                      <a:br>
                        <a:rPr lang="en-GB" sz="1000" kern="1400" spc="-50" dirty="0">
                          <a:effectLst/>
                          <a:latin typeface="Arial" panose="020B0604020202020204" pitchFamily="34" charset="0"/>
                          <a:cs typeface="Arial" panose="020B0604020202020204" pitchFamily="34" charset="0"/>
                        </a:rPr>
                      </a:br>
                      <a:r>
                        <a:rPr lang="en-GB" sz="1000" kern="1400" spc="-50" dirty="0">
                          <a:effectLst/>
                          <a:latin typeface="Arial" panose="020B0604020202020204" pitchFamily="34" charset="0"/>
                          <a:cs typeface="Arial" panose="020B0604020202020204" pitchFamily="34" charset="0"/>
                        </a:rPr>
                        <a:t>(if applicable)</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nSpc>
                          <a:spcPct val="115000"/>
                        </a:lnSpc>
                        <a:spcBef>
                          <a:spcPts val="0"/>
                        </a:spcBef>
                        <a:spcAft>
                          <a:spcPts val="400"/>
                        </a:spcAft>
                      </a:pPr>
                      <a:r>
                        <a:rPr lang="en-GB" sz="1000" kern="1400" spc="-50" dirty="0">
                          <a:effectLst/>
                          <a:latin typeface="Arial" panose="020B0604020202020204" pitchFamily="34" charset="0"/>
                          <a:cs typeface="Arial" panose="020B0604020202020204" pitchFamily="34" charset="0"/>
                        </a:rPr>
                        <a:t> </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a:txBody>
                    <a:bodyPr/>
                    <a:lstStyle/>
                    <a:p>
                      <a:r>
                        <a:rPr lang="en-US" sz="1000" dirty="0"/>
                        <a:t>Products</a:t>
                      </a:r>
                    </a:p>
                  </a:txBody>
                  <a:tcPr marL="57012" marR="57012" marT="0" marB="0" anchor="ctr">
                    <a:solidFill>
                      <a:schemeClr val="accent2">
                        <a:lumMod val="20000"/>
                        <a:lumOff val="80000"/>
                      </a:schemeClr>
                    </a:solidFill>
                  </a:tcPr>
                </a:tc>
                <a:tc gridSpan="3">
                  <a:txBody>
                    <a:bodyPr/>
                    <a:lstStyle/>
                    <a:p>
                      <a:endParaRPr lang="en-US" dirty="0"/>
                    </a:p>
                  </a:txBody>
                  <a:tcPr marL="57012" marR="5701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2914349"/>
                  </a:ext>
                </a:extLst>
              </a:tr>
              <a:tr h="228049">
                <a:tc>
                  <a:txBody>
                    <a:bodyPr/>
                    <a:lstStyle/>
                    <a:p>
                      <a:pPr marL="0" marR="0" algn="l">
                        <a:lnSpc>
                          <a:spcPct val="115000"/>
                        </a:lnSpc>
                        <a:spcBef>
                          <a:spcPts val="0"/>
                        </a:spcBef>
                        <a:spcAft>
                          <a:spcPts val="0"/>
                        </a:spcAft>
                      </a:pPr>
                      <a:r>
                        <a:rPr lang="en-GB" sz="1000" kern="1400" spc="-50" dirty="0">
                          <a:effectLst/>
                          <a:latin typeface="Arial" panose="020B0604020202020204" pitchFamily="34" charset="0"/>
                          <a:cs typeface="Arial" panose="020B0604020202020204" pitchFamily="34" charset="0"/>
                        </a:rPr>
                        <a:t>Special Requests:</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gridSpan="5">
                  <a:txBody>
                    <a:bodyPr/>
                    <a:lstStyle/>
                    <a:p>
                      <a:pPr marL="0" marR="0" algn="just">
                        <a:lnSpc>
                          <a:spcPct val="115000"/>
                        </a:lnSpc>
                        <a:spcBef>
                          <a:spcPts val="0"/>
                        </a:spcBef>
                        <a:spcAft>
                          <a:spcPts val="400"/>
                        </a:spcAft>
                      </a:pPr>
                      <a:r>
                        <a:rPr lang="en-GB" sz="1000" kern="1400" spc="-50" dirty="0">
                          <a:effectLst/>
                          <a:latin typeface="Arial" panose="020B0604020202020204" pitchFamily="34" charset="0"/>
                          <a:cs typeface="Arial" panose="020B0604020202020204" pitchFamily="34" charset="0"/>
                        </a:rPr>
                        <a:t> </a:t>
                      </a:r>
                      <a:br>
                        <a:rPr lang="en-GB" sz="1000" kern="1400" spc="-50" dirty="0">
                          <a:effectLst/>
                          <a:latin typeface="Arial" panose="020B0604020202020204" pitchFamily="34" charset="0"/>
                          <a:cs typeface="Arial" panose="020B0604020202020204" pitchFamily="34" charset="0"/>
                        </a:rPr>
                      </a:br>
                      <a:r>
                        <a:rPr lang="en-GB" sz="1000" kern="1400" spc="-50" dirty="0">
                          <a:effectLst/>
                          <a:latin typeface="Arial" panose="020B0604020202020204" pitchFamily="34" charset="0"/>
                          <a:cs typeface="Arial" panose="020B0604020202020204" pitchFamily="34" charset="0"/>
                        </a:rPr>
                        <a:t>Electrical Outlet:        </a:t>
                      </a:r>
                      <a:r>
                        <a:rPr lang="en-GB" sz="1000" kern="1400" spc="-50" dirty="0">
                          <a:effectLst/>
                          <a:latin typeface="Arial" panose="020B0604020202020204" pitchFamily="34" charset="0"/>
                          <a:cs typeface="Arial" panose="020B0604020202020204" pitchFamily="34" charset="0"/>
                          <a:sym typeface="Wingdings 2" pitchFamily="2" charset="2"/>
                        </a:rPr>
                        <a:t></a:t>
                      </a:r>
                      <a:r>
                        <a:rPr lang="en-GB" sz="1000" kern="1400" spc="-50" dirty="0">
                          <a:effectLst/>
                          <a:latin typeface="Arial" panose="020B0604020202020204" pitchFamily="34" charset="0"/>
                          <a:cs typeface="Arial" panose="020B0604020202020204" pitchFamily="34" charset="0"/>
                        </a:rPr>
                        <a:t>  Yes            </a:t>
                      </a:r>
                      <a:r>
                        <a:rPr lang="en-GB" sz="1000" kern="1400" spc="-50" dirty="0">
                          <a:effectLst/>
                          <a:latin typeface="Arial" panose="020B0604020202020204" pitchFamily="34" charset="0"/>
                          <a:cs typeface="Arial" panose="020B0604020202020204" pitchFamily="34" charset="0"/>
                          <a:sym typeface="Wingdings 2" pitchFamily="2" charset="2"/>
                        </a:rPr>
                        <a:t></a:t>
                      </a:r>
                      <a:r>
                        <a:rPr lang="en-GB" sz="1000" kern="1400" spc="-50" dirty="0">
                          <a:effectLst/>
                          <a:latin typeface="Arial" panose="020B0604020202020204" pitchFamily="34" charset="0"/>
                          <a:cs typeface="Arial" panose="020B0604020202020204" pitchFamily="34" charset="0"/>
                        </a:rPr>
                        <a:t> No  </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940342"/>
                  </a:ext>
                </a:extLst>
              </a:tr>
              <a:tr h="228049">
                <a:tc>
                  <a:txBody>
                    <a:bodyPr/>
                    <a:lstStyle/>
                    <a:p>
                      <a:pPr marL="0" marR="0" algn="l">
                        <a:lnSpc>
                          <a:spcPct val="115000"/>
                        </a:lnSpc>
                        <a:spcBef>
                          <a:spcPts val="0"/>
                        </a:spcBef>
                        <a:spcAft>
                          <a:spcPts val="0"/>
                        </a:spcAft>
                      </a:pPr>
                      <a:r>
                        <a:rPr lang="en-GB"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rPr>
                        <a:t>Referred by: </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gridSpan="5">
                  <a:txBody>
                    <a:bodyPr/>
                    <a:lstStyle/>
                    <a:p>
                      <a:pPr marL="0" marR="0" algn="l">
                        <a:lnSpc>
                          <a:spcPct val="115000"/>
                        </a:lnSpc>
                        <a:spcBef>
                          <a:spcPts val="0"/>
                        </a:spcBef>
                        <a:spcAft>
                          <a:spcPts val="400"/>
                        </a:spcAft>
                      </a:pPr>
                      <a:r>
                        <a:rPr lang="en-GB" sz="1000" kern="1400" spc="-50" dirty="0" err="1">
                          <a:effectLst/>
                          <a:latin typeface="Arial" panose="020B0604020202020204" pitchFamily="34" charset="0"/>
                          <a:cs typeface="Arial" panose="020B0604020202020204" pitchFamily="34" charset="0"/>
                        </a:rPr>
                        <a:t>Zonta</a:t>
                      </a:r>
                      <a:r>
                        <a:rPr lang="en-GB" sz="1000" kern="1400" spc="-50" dirty="0">
                          <a:effectLst/>
                          <a:latin typeface="Arial" panose="020B0604020202020204" pitchFamily="34" charset="0"/>
                          <a:cs typeface="Arial" panose="020B0604020202020204" pitchFamily="34" charset="0"/>
                        </a:rPr>
                        <a:t> Club of  ________________________________________</a:t>
                      </a: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5783925"/>
                  </a:ext>
                </a:extLst>
              </a:tr>
              <a:tr h="228049">
                <a:tc>
                  <a:txBody>
                    <a:bodyPr/>
                    <a:lstStyle/>
                    <a:p>
                      <a:pPr marL="0" marR="0" algn="l">
                        <a:lnSpc>
                          <a:spcPct val="115000"/>
                        </a:lnSpc>
                        <a:spcBef>
                          <a:spcPts val="0"/>
                        </a:spcBef>
                        <a:spcAft>
                          <a:spcPts val="0"/>
                        </a:spcAft>
                      </a:pPr>
                      <a:endParaRPr lang="en-US" sz="1000" kern="1400" spc="-50" dirty="0">
                        <a:solidFill>
                          <a:srgbClr val="000080"/>
                        </a:solidFill>
                        <a:effectLst/>
                        <a:latin typeface="Arial" panose="020B0604020202020204" pitchFamily="34" charset="0"/>
                        <a:ea typeface="DengXian Light" panose="02010600030101010101" pitchFamily="2" charset="-122"/>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Name: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Mobile: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Email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tc>
                  <a:txBody>
                    <a:bodyPr/>
                    <a:lstStyle/>
                    <a:p>
                      <a:pPr marL="0" marR="0" algn="just">
                        <a:lnSpc>
                          <a:spcPct val="115000"/>
                        </a:lnSpc>
                        <a:spcBef>
                          <a:spcPts val="0"/>
                        </a:spcBef>
                        <a:spcAft>
                          <a:spcPts val="0"/>
                        </a:spcAft>
                      </a:pPr>
                      <a:r>
                        <a:rPr lang="en-GB" sz="1000" kern="100" dirty="0">
                          <a:effectLst/>
                          <a:latin typeface="Arial" panose="020B0604020202020204" pitchFamily="34" charset="0"/>
                          <a:cs typeface="Arial" panose="020B0604020202020204" pitchFamily="34" charset="0"/>
                        </a:rPr>
                        <a:t> </a:t>
                      </a:r>
                      <a:endParaRPr lang="en-US" sz="1000" kern="100" dirty="0">
                        <a:solidFill>
                          <a:srgbClr val="000080"/>
                        </a:solidFill>
                        <a:effectLst/>
                        <a:latin typeface="Arial" panose="020B0604020202020204" pitchFamily="34" charset="0"/>
                        <a:ea typeface="PMingLiU" panose="02020500000000000000" pitchFamily="18" charset="-120"/>
                        <a:cs typeface="Arial" panose="020B0604020202020204" pitchFamily="34" charset="0"/>
                      </a:endParaRPr>
                    </a:p>
                  </a:txBody>
                  <a:tcPr marL="57012" marR="57012" marT="0" marB="0" anchor="ctr">
                    <a:solidFill>
                      <a:schemeClr val="accent2">
                        <a:lumMod val="20000"/>
                        <a:lumOff val="80000"/>
                      </a:schemeClr>
                    </a:solidFill>
                  </a:tcPr>
                </a:tc>
                <a:extLst>
                  <a:ext uri="{0D108BD9-81ED-4DB2-BD59-A6C34878D82A}">
                    <a16:rowId xmlns:a16="http://schemas.microsoft.com/office/drawing/2014/main" val="2286007937"/>
                  </a:ext>
                </a:extLst>
              </a:tr>
            </a:tbl>
          </a:graphicData>
        </a:graphic>
      </p:graphicFrame>
      <p:sp>
        <p:nvSpPr>
          <p:cNvPr id="20" name="TextBox 19">
            <a:extLst>
              <a:ext uri="{FF2B5EF4-FFF2-40B4-BE49-F238E27FC236}">
                <a16:creationId xmlns:a16="http://schemas.microsoft.com/office/drawing/2014/main" id="{148ACFF2-8EAF-4593-374D-BC5350EC4F73}"/>
              </a:ext>
            </a:extLst>
          </p:cNvPr>
          <p:cNvSpPr txBox="1"/>
          <p:nvPr/>
        </p:nvSpPr>
        <p:spPr>
          <a:xfrm>
            <a:off x="255168" y="3916295"/>
            <a:ext cx="1256132" cy="276999"/>
          </a:xfrm>
          <a:prstGeom prst="rect">
            <a:avLst/>
          </a:prstGeom>
          <a:noFill/>
        </p:spPr>
        <p:txBody>
          <a:bodyPr wrap="square">
            <a:spAutoFit/>
          </a:bodyPr>
          <a:lstStyle/>
          <a:p>
            <a:r>
              <a:rPr lang="en-US" sz="1200" b="1" dirty="0">
                <a:solidFill>
                  <a:srgbClr val="FF9300"/>
                </a:solidFill>
                <a:latin typeface="Arial" panose="020B0604020202020204" pitchFamily="34" charset="0"/>
                <a:cs typeface="Arial" panose="020B0604020202020204" pitchFamily="34" charset="0"/>
              </a:rPr>
              <a:t>Sponsorship*</a:t>
            </a:r>
            <a:endParaRPr lang="en-US" sz="1200" dirty="0"/>
          </a:p>
        </p:txBody>
      </p:sp>
      <p:sp>
        <p:nvSpPr>
          <p:cNvPr id="21" name="TextBox 20">
            <a:extLst>
              <a:ext uri="{FF2B5EF4-FFF2-40B4-BE49-F238E27FC236}">
                <a16:creationId xmlns:a16="http://schemas.microsoft.com/office/drawing/2014/main" id="{AFF03AA3-3A7A-BA0C-1EBC-031CA8620B6D}"/>
              </a:ext>
            </a:extLst>
          </p:cNvPr>
          <p:cNvSpPr txBox="1"/>
          <p:nvPr/>
        </p:nvSpPr>
        <p:spPr>
          <a:xfrm>
            <a:off x="229768" y="1400245"/>
            <a:ext cx="4507832" cy="276999"/>
          </a:xfrm>
          <a:prstGeom prst="rect">
            <a:avLst/>
          </a:prstGeom>
          <a:noFill/>
        </p:spPr>
        <p:txBody>
          <a:bodyPr wrap="square">
            <a:spAutoFit/>
          </a:bodyPr>
          <a:lstStyle/>
          <a:p>
            <a:r>
              <a:rPr lang="en-US" sz="1200" b="1" dirty="0">
                <a:solidFill>
                  <a:srgbClr val="FF9300"/>
                </a:solidFill>
                <a:latin typeface="Arial" panose="020B0604020202020204" pitchFamily="34" charset="0"/>
                <a:cs typeface="Arial" panose="020B0604020202020204" pitchFamily="34" charset="0"/>
              </a:rPr>
              <a:t>Sponsor information</a:t>
            </a:r>
            <a:endParaRPr lang="en-US" sz="1200" dirty="0"/>
          </a:p>
        </p:txBody>
      </p:sp>
      <p:graphicFrame>
        <p:nvGraphicFramePr>
          <p:cNvPr id="26" name="Table 25">
            <a:extLst>
              <a:ext uri="{FF2B5EF4-FFF2-40B4-BE49-F238E27FC236}">
                <a16:creationId xmlns:a16="http://schemas.microsoft.com/office/drawing/2014/main" id="{537A7AA0-D81E-4B70-3729-A8407EB4108E}"/>
              </a:ext>
            </a:extLst>
          </p:cNvPr>
          <p:cNvGraphicFramePr>
            <a:graphicFrameLocks noGrp="1"/>
          </p:cNvGraphicFramePr>
          <p:nvPr>
            <p:extLst>
              <p:ext uri="{D42A27DB-BD31-4B8C-83A1-F6EECF244321}">
                <p14:modId xmlns:p14="http://schemas.microsoft.com/office/powerpoint/2010/main" val="149019536"/>
              </p:ext>
            </p:extLst>
          </p:nvPr>
        </p:nvGraphicFramePr>
        <p:xfrm>
          <a:off x="347485" y="4180498"/>
          <a:ext cx="6183146" cy="2439262"/>
        </p:xfrm>
        <a:graphic>
          <a:graphicData uri="http://schemas.openxmlformats.org/drawingml/2006/table">
            <a:tbl>
              <a:tblPr firstRow="1" firstCol="1" bandRow="1">
                <a:tableStyleId>{5C22544A-7EE6-4342-B048-85BDC9FD1C3A}</a:tableStyleId>
              </a:tblPr>
              <a:tblGrid>
                <a:gridCol w="288264">
                  <a:extLst>
                    <a:ext uri="{9D8B030D-6E8A-4147-A177-3AD203B41FA5}">
                      <a16:colId xmlns:a16="http://schemas.microsoft.com/office/drawing/2014/main" val="2980517144"/>
                    </a:ext>
                  </a:extLst>
                </a:gridCol>
                <a:gridCol w="888478">
                  <a:extLst>
                    <a:ext uri="{9D8B030D-6E8A-4147-A177-3AD203B41FA5}">
                      <a16:colId xmlns:a16="http://schemas.microsoft.com/office/drawing/2014/main" val="2660122231"/>
                    </a:ext>
                  </a:extLst>
                </a:gridCol>
                <a:gridCol w="942573">
                  <a:extLst>
                    <a:ext uri="{9D8B030D-6E8A-4147-A177-3AD203B41FA5}">
                      <a16:colId xmlns:a16="http://schemas.microsoft.com/office/drawing/2014/main" val="2090492209"/>
                    </a:ext>
                  </a:extLst>
                </a:gridCol>
                <a:gridCol w="4063831">
                  <a:extLst>
                    <a:ext uri="{9D8B030D-6E8A-4147-A177-3AD203B41FA5}">
                      <a16:colId xmlns:a16="http://schemas.microsoft.com/office/drawing/2014/main" val="1203352743"/>
                    </a:ext>
                  </a:extLst>
                </a:gridCol>
              </a:tblGrid>
              <a:tr h="152454">
                <a:tc gridSpan="3">
                  <a:txBody>
                    <a:bodyPr/>
                    <a:lstStyle/>
                    <a:p>
                      <a:pPr marL="0" marR="0" algn="ctr">
                        <a:spcBef>
                          <a:spcPts val="0"/>
                        </a:spcBef>
                        <a:spcAft>
                          <a:spcPts val="0"/>
                        </a:spcAft>
                      </a:pPr>
                      <a:r>
                        <a:rPr lang="en-US" sz="1000" dirty="0">
                          <a:solidFill>
                            <a:schemeClr val="accent2">
                              <a:lumMod val="75000"/>
                            </a:schemeClr>
                          </a:solidFill>
                          <a:effectLst/>
                          <a:latin typeface="Arial" panose="020B0604020202020204" pitchFamily="34" charset="0"/>
                          <a:cs typeface="Arial" panose="020B0604020202020204" pitchFamily="34" charset="0"/>
                        </a:rPr>
                        <a:t>Sponsorship</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000" dirty="0">
                          <a:solidFill>
                            <a:schemeClr val="accent2">
                              <a:lumMod val="75000"/>
                            </a:schemeClr>
                          </a:solidFill>
                          <a:effectLst/>
                          <a:latin typeface="Arial" panose="020B0604020202020204" pitchFamily="34" charset="0"/>
                          <a:cs typeface="Arial" panose="020B0604020202020204" pitchFamily="34" charset="0"/>
                        </a:rPr>
                        <a:t>Benefits</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extLst>
                  <a:ext uri="{0D108BD9-81ED-4DB2-BD59-A6C34878D82A}">
                    <a16:rowId xmlns:a16="http://schemas.microsoft.com/office/drawing/2014/main" val="4038652817"/>
                  </a:ext>
                </a:extLst>
              </a:tr>
              <a:tr h="762269">
                <a:tc>
                  <a:txBody>
                    <a:bodyPr/>
                    <a:lstStyle/>
                    <a:p>
                      <a:pPr marL="0" marR="0">
                        <a:lnSpc>
                          <a:spcPts val="1200"/>
                        </a:lnSpc>
                        <a:spcBef>
                          <a:spcPts val="0"/>
                        </a:spcBef>
                        <a:spcAft>
                          <a:spcPts val="0"/>
                        </a:spcAft>
                      </a:pPr>
                      <a:r>
                        <a:rPr lang="zh-TW" sz="1000" dirty="0">
                          <a:solidFill>
                            <a:schemeClr val="accent2">
                              <a:lumMod val="75000"/>
                            </a:schemeClr>
                          </a:solidFill>
                          <a:effectLst/>
                          <a:latin typeface="Arial" panose="020B0604020202020204" pitchFamily="34" charset="0"/>
                          <a:cs typeface="Arial" panose="020B0604020202020204" pitchFamily="34" charset="0"/>
                        </a:rPr>
                        <a:t>☐</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effectLst/>
                          <a:latin typeface="Arial" panose="020B0604020202020204" pitchFamily="34" charset="0"/>
                          <a:cs typeface="Arial" panose="020B0604020202020204" pitchFamily="34" charset="0"/>
                        </a:rPr>
                        <a:t>Theme lunch sponsor</a:t>
                      </a:r>
                      <a:endParaRPr lang="en-US" sz="1000" dirty="0">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effectLst/>
                          <a:latin typeface="Arial" panose="020B0604020202020204" pitchFamily="34" charset="0"/>
                          <a:cs typeface="Arial" panose="020B0604020202020204" pitchFamily="34" charset="0"/>
                        </a:rPr>
                        <a:t>US$25,000/</a:t>
                      </a:r>
                      <a:br>
                        <a:rPr lang="en-US" sz="1000" dirty="0">
                          <a:effectLst/>
                          <a:latin typeface="Arial" panose="020B0604020202020204" pitchFamily="34" charset="0"/>
                          <a:cs typeface="Arial" panose="020B0604020202020204" pitchFamily="34" charset="0"/>
                        </a:rPr>
                      </a:br>
                      <a:r>
                        <a:rPr lang="en-US" sz="1000" dirty="0">
                          <a:effectLst/>
                          <a:latin typeface="Arial" panose="020B0604020202020204" pitchFamily="34" charset="0"/>
                          <a:cs typeface="Arial" panose="020B0604020202020204" pitchFamily="34" charset="0"/>
                        </a:rPr>
                        <a:t>HK$200,000</a:t>
                      </a:r>
                      <a:endParaRPr lang="en-US" sz="1000" dirty="0">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effectLst/>
                          <a:latin typeface="Arial" panose="020B0604020202020204" pitchFamily="34" charset="0"/>
                          <a:cs typeface="Arial" panose="020B0604020202020204" pitchFamily="34" charset="0"/>
                        </a:rPr>
                        <a:t>Back Cover Full Page Advertisement in Souvenir Book; 2 tickets to Opening Gala and 2 tickets to Theme Lunch; souvenir presentation on stage; prominent logo in backdrops and all LED displays at conference and banquet venues; prominent logo appearance in Program Book</a:t>
                      </a:r>
                      <a:endParaRPr lang="en-US" sz="1000" dirty="0">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extLst>
                  <a:ext uri="{0D108BD9-81ED-4DB2-BD59-A6C34878D82A}">
                    <a16:rowId xmlns:a16="http://schemas.microsoft.com/office/drawing/2014/main" val="150914973"/>
                  </a:ext>
                </a:extLst>
              </a:tr>
              <a:tr h="609815">
                <a:tc>
                  <a:txBody>
                    <a:bodyPr/>
                    <a:lstStyle/>
                    <a:p>
                      <a:pPr marL="0" marR="0">
                        <a:lnSpc>
                          <a:spcPts val="1200"/>
                        </a:lnSpc>
                        <a:spcBef>
                          <a:spcPts val="0"/>
                        </a:spcBef>
                        <a:spcAft>
                          <a:spcPts val="0"/>
                        </a:spcAft>
                      </a:pPr>
                      <a:r>
                        <a:rPr lang="zh-TW" sz="1000" dirty="0">
                          <a:solidFill>
                            <a:schemeClr val="accent2">
                              <a:lumMod val="75000"/>
                            </a:schemeClr>
                          </a:solidFill>
                          <a:effectLst/>
                          <a:latin typeface="Arial" panose="020B0604020202020204" pitchFamily="34" charset="0"/>
                          <a:cs typeface="Arial" panose="020B0604020202020204" pitchFamily="34" charset="0"/>
                        </a:rPr>
                        <a:t>☐</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Diamond</a:t>
                      </a:r>
                      <a:br>
                        <a:rPr lang="en-US" sz="1000" dirty="0">
                          <a:solidFill>
                            <a:schemeClr val="tx1"/>
                          </a:solidFill>
                          <a:effectLst/>
                          <a:latin typeface="Arial" panose="020B0604020202020204" pitchFamily="34" charset="0"/>
                          <a:cs typeface="Arial" panose="020B0604020202020204" pitchFamily="34" charset="0"/>
                        </a:rPr>
                      </a:br>
                      <a:r>
                        <a:rPr lang="en-US" sz="1000" dirty="0">
                          <a:solidFill>
                            <a:schemeClr val="tx1"/>
                          </a:solidFill>
                          <a:effectLst/>
                          <a:latin typeface="Arial" panose="020B0604020202020204" pitchFamily="34" charset="0"/>
                          <a:cs typeface="Arial" panose="020B0604020202020204" pitchFamily="34" charset="0"/>
                        </a:rPr>
                        <a:t>(Sold out)</a:t>
                      </a:r>
                      <a:endParaRPr lang="en-US" sz="1000" dirty="0">
                        <a:solidFill>
                          <a:schemeClr val="tx1"/>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US$12,500/</a:t>
                      </a:r>
                    </a:p>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HK$100,000</a:t>
                      </a:r>
                      <a:endParaRPr lang="en-US" sz="1000" dirty="0">
                        <a:solidFill>
                          <a:schemeClr val="tx1"/>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Inside Front Cover Full Page Advertisement in Souvenir Book; 2 tickets to Opening Gala; souvenir presentation on stage; logo on backdrops at conference and banquet venues; logo appearance in Program Book </a:t>
                      </a:r>
                      <a:endParaRPr lang="en-US" sz="1000" dirty="0">
                        <a:solidFill>
                          <a:schemeClr val="tx1"/>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extLst>
                  <a:ext uri="{0D108BD9-81ED-4DB2-BD59-A6C34878D82A}">
                    <a16:rowId xmlns:a16="http://schemas.microsoft.com/office/drawing/2014/main" val="1378462983"/>
                  </a:ext>
                </a:extLst>
              </a:tr>
              <a:tr h="457362">
                <a:tc>
                  <a:txBody>
                    <a:bodyPr/>
                    <a:lstStyle/>
                    <a:p>
                      <a:pPr marL="0" marR="0">
                        <a:lnSpc>
                          <a:spcPts val="1200"/>
                        </a:lnSpc>
                        <a:spcBef>
                          <a:spcPts val="0"/>
                        </a:spcBef>
                        <a:spcAft>
                          <a:spcPts val="0"/>
                        </a:spcAft>
                      </a:pPr>
                      <a:r>
                        <a:rPr lang="zh-TW" sz="1000" dirty="0">
                          <a:solidFill>
                            <a:schemeClr val="accent2">
                              <a:lumMod val="75000"/>
                            </a:schemeClr>
                          </a:solidFill>
                          <a:effectLst/>
                          <a:latin typeface="Arial" panose="020B0604020202020204" pitchFamily="34" charset="0"/>
                          <a:cs typeface="Arial" panose="020B0604020202020204" pitchFamily="34" charset="0"/>
                        </a:rPr>
                        <a:t>☐</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Gold</a:t>
                      </a:r>
                      <a:endParaRPr lang="en-US" sz="1000" dirty="0">
                        <a:solidFill>
                          <a:schemeClr val="tx1"/>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US$6,250/</a:t>
                      </a:r>
                      <a:br>
                        <a:rPr lang="en-US" sz="1000" dirty="0">
                          <a:solidFill>
                            <a:schemeClr val="tx1"/>
                          </a:solidFill>
                          <a:effectLst/>
                          <a:latin typeface="Arial" panose="020B0604020202020204" pitchFamily="34" charset="0"/>
                          <a:cs typeface="Arial" panose="020B0604020202020204" pitchFamily="34" charset="0"/>
                        </a:rPr>
                      </a:br>
                      <a:r>
                        <a:rPr lang="en-US" sz="1000" dirty="0">
                          <a:solidFill>
                            <a:schemeClr val="tx1"/>
                          </a:solidFill>
                          <a:effectLst/>
                          <a:latin typeface="Arial" panose="020B0604020202020204" pitchFamily="34" charset="0"/>
                          <a:cs typeface="Arial" panose="020B0604020202020204" pitchFamily="34" charset="0"/>
                        </a:rPr>
                        <a:t>HK$50,000</a:t>
                      </a:r>
                      <a:endParaRPr lang="en-US" sz="1000" dirty="0">
                        <a:solidFill>
                          <a:schemeClr val="tx1"/>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2 Full Pages of Advertisement in Souvenir Book; 2 tickets to Opening Gala; souvenir presentation on stage; logo appearance in Program Book</a:t>
                      </a:r>
                      <a:endParaRPr lang="en-US" sz="1000" dirty="0">
                        <a:solidFill>
                          <a:schemeClr val="tx1"/>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extLst>
                  <a:ext uri="{0D108BD9-81ED-4DB2-BD59-A6C34878D82A}">
                    <a16:rowId xmlns:a16="http://schemas.microsoft.com/office/drawing/2014/main" val="4288823691"/>
                  </a:ext>
                </a:extLst>
              </a:tr>
              <a:tr h="457362">
                <a:tc>
                  <a:txBody>
                    <a:bodyPr/>
                    <a:lstStyle/>
                    <a:p>
                      <a:pPr marL="0" marR="0">
                        <a:lnSpc>
                          <a:spcPts val="1200"/>
                        </a:lnSpc>
                        <a:spcBef>
                          <a:spcPts val="0"/>
                        </a:spcBef>
                        <a:spcAft>
                          <a:spcPts val="0"/>
                        </a:spcAft>
                      </a:pPr>
                      <a:r>
                        <a:rPr lang="zh-TW" sz="1000" dirty="0">
                          <a:solidFill>
                            <a:schemeClr val="accent2">
                              <a:lumMod val="75000"/>
                            </a:schemeClr>
                          </a:solidFill>
                          <a:effectLst/>
                          <a:latin typeface="Arial" panose="020B0604020202020204" pitchFamily="34" charset="0"/>
                          <a:cs typeface="Arial" panose="020B0604020202020204" pitchFamily="34" charset="0"/>
                        </a:rPr>
                        <a:t>☐</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Silver</a:t>
                      </a:r>
                      <a:endParaRPr lang="en-US" sz="1000" dirty="0">
                        <a:solidFill>
                          <a:schemeClr val="tx1"/>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US$4,375/</a:t>
                      </a:r>
                    </a:p>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HK$35,000</a:t>
                      </a:r>
                      <a:endParaRPr lang="en-US" sz="1000" dirty="0">
                        <a:solidFill>
                          <a:schemeClr val="tx1"/>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solidFill>
                            <a:schemeClr val="tx1"/>
                          </a:solidFill>
                          <a:effectLst/>
                          <a:latin typeface="Arial" panose="020B0604020202020204" pitchFamily="34" charset="0"/>
                          <a:cs typeface="Arial" panose="020B0604020202020204" pitchFamily="34" charset="0"/>
                        </a:rPr>
                        <a:t>1 Full Page Advertisement in Souvenir Book; 2 tickets to Opening Gala; souvenir presentation on stage; logo appearance in Program Book</a:t>
                      </a:r>
                      <a:endParaRPr lang="en-US" sz="1000" dirty="0">
                        <a:solidFill>
                          <a:schemeClr val="tx1"/>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extLst>
                  <a:ext uri="{0D108BD9-81ED-4DB2-BD59-A6C34878D82A}">
                    <a16:rowId xmlns:a16="http://schemas.microsoft.com/office/drawing/2014/main" val="3156682967"/>
                  </a:ext>
                </a:extLst>
              </a:tr>
            </a:tbl>
          </a:graphicData>
        </a:graphic>
      </p:graphicFrame>
      <p:graphicFrame>
        <p:nvGraphicFramePr>
          <p:cNvPr id="30" name="Table 29">
            <a:extLst>
              <a:ext uri="{FF2B5EF4-FFF2-40B4-BE49-F238E27FC236}">
                <a16:creationId xmlns:a16="http://schemas.microsoft.com/office/drawing/2014/main" id="{9F4307CA-A4AA-36C4-002B-1FF88A585A1F}"/>
              </a:ext>
            </a:extLst>
          </p:cNvPr>
          <p:cNvGraphicFramePr>
            <a:graphicFrameLocks noGrp="1"/>
          </p:cNvGraphicFramePr>
          <p:nvPr>
            <p:extLst>
              <p:ext uri="{D42A27DB-BD31-4B8C-83A1-F6EECF244321}">
                <p14:modId xmlns:p14="http://schemas.microsoft.com/office/powerpoint/2010/main" val="1352483369"/>
              </p:ext>
            </p:extLst>
          </p:nvPr>
        </p:nvGraphicFramePr>
        <p:xfrm>
          <a:off x="347485" y="6943915"/>
          <a:ext cx="6183146" cy="914400"/>
        </p:xfrm>
        <a:graphic>
          <a:graphicData uri="http://schemas.openxmlformats.org/drawingml/2006/table">
            <a:tbl>
              <a:tblPr firstRow="1" firstCol="1" bandRow="1">
                <a:tableStyleId>{5C22544A-7EE6-4342-B048-85BDC9FD1C3A}</a:tableStyleId>
              </a:tblPr>
              <a:tblGrid>
                <a:gridCol w="288264">
                  <a:extLst>
                    <a:ext uri="{9D8B030D-6E8A-4147-A177-3AD203B41FA5}">
                      <a16:colId xmlns:a16="http://schemas.microsoft.com/office/drawing/2014/main" val="2980517144"/>
                    </a:ext>
                  </a:extLst>
                </a:gridCol>
                <a:gridCol w="888478">
                  <a:extLst>
                    <a:ext uri="{9D8B030D-6E8A-4147-A177-3AD203B41FA5}">
                      <a16:colId xmlns:a16="http://schemas.microsoft.com/office/drawing/2014/main" val="2660122231"/>
                    </a:ext>
                  </a:extLst>
                </a:gridCol>
                <a:gridCol w="942573">
                  <a:extLst>
                    <a:ext uri="{9D8B030D-6E8A-4147-A177-3AD203B41FA5}">
                      <a16:colId xmlns:a16="http://schemas.microsoft.com/office/drawing/2014/main" val="2090492209"/>
                    </a:ext>
                  </a:extLst>
                </a:gridCol>
                <a:gridCol w="4063831">
                  <a:extLst>
                    <a:ext uri="{9D8B030D-6E8A-4147-A177-3AD203B41FA5}">
                      <a16:colId xmlns:a16="http://schemas.microsoft.com/office/drawing/2014/main" val="1203352743"/>
                    </a:ext>
                  </a:extLst>
                </a:gridCol>
              </a:tblGrid>
              <a:tr h="0">
                <a:tc>
                  <a:txBody>
                    <a:bodyPr/>
                    <a:lstStyle/>
                    <a:p>
                      <a:pPr marL="0" marR="0">
                        <a:lnSpc>
                          <a:spcPts val="1200"/>
                        </a:lnSpc>
                        <a:spcBef>
                          <a:spcPts val="0"/>
                        </a:spcBef>
                        <a:spcAft>
                          <a:spcPts val="0"/>
                        </a:spcAft>
                      </a:pPr>
                      <a:r>
                        <a:rPr lang="zh-TW" altLang="en-US" sz="1000" dirty="0">
                          <a:solidFill>
                            <a:schemeClr val="accent2">
                              <a:lumMod val="75000"/>
                            </a:schemeClr>
                          </a:solidFill>
                          <a:effectLst/>
                          <a:latin typeface="Arial" panose="020B0604020202020204" pitchFamily="34" charset="0"/>
                          <a:cs typeface="Arial" panose="020B0604020202020204" pitchFamily="34" charset="0"/>
                        </a:rPr>
                        <a:t>☐</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8580" marR="68580" marT="0" marB="0">
                    <a:solidFill>
                      <a:schemeClr val="accent2">
                        <a:lumMod val="20000"/>
                        <a:lumOff val="80000"/>
                      </a:schemeClr>
                    </a:solidFill>
                  </a:tcPr>
                </a:tc>
                <a:tc>
                  <a:txBody>
                    <a:bodyPr/>
                    <a:lstStyle/>
                    <a:p>
                      <a:pPr marL="0" marR="0">
                        <a:lnSpc>
                          <a:spcPts val="1200"/>
                        </a:lnSpc>
                        <a:spcBef>
                          <a:spcPts val="0"/>
                        </a:spcBef>
                        <a:spcAft>
                          <a:spcPts val="0"/>
                        </a:spcAft>
                      </a:pPr>
                      <a:r>
                        <a:rPr lang="en-US" sz="1000" b="0" dirty="0">
                          <a:solidFill>
                            <a:schemeClr val="tx1"/>
                          </a:solidFill>
                          <a:effectLst/>
                          <a:latin typeface="Arial" panose="020B0604020202020204" pitchFamily="34" charset="0"/>
                          <a:ea typeface="PMingLiU" panose="02020500000000000000" pitchFamily="18" charset="-120"/>
                          <a:cs typeface="Arial" panose="020B0604020202020204" pitchFamily="34" charset="0"/>
                        </a:rPr>
                        <a:t>Inside Back Cover</a:t>
                      </a:r>
                    </a:p>
                  </a:txBody>
                  <a:tcPr marL="68580" marR="68580" marT="0" marB="0">
                    <a:solidFill>
                      <a:schemeClr val="accent2">
                        <a:lumMod val="20000"/>
                        <a:lumOff val="80000"/>
                      </a:schemeClr>
                    </a:solidFill>
                  </a:tcPr>
                </a:tc>
                <a:tc>
                  <a:txBody>
                    <a:bodyPr/>
                    <a:lstStyle/>
                    <a:p>
                      <a:pPr marL="0" marR="0">
                        <a:lnSpc>
                          <a:spcPts val="1200"/>
                        </a:lnSpc>
                        <a:spcBef>
                          <a:spcPts val="0"/>
                        </a:spcBef>
                        <a:spcAft>
                          <a:spcPts val="0"/>
                        </a:spcAft>
                      </a:pPr>
                      <a:r>
                        <a:rPr lang="en-US" sz="1000" b="0" dirty="0">
                          <a:solidFill>
                            <a:schemeClr val="tx1"/>
                          </a:solidFill>
                          <a:effectLst/>
                          <a:latin typeface="Arial" panose="020B0604020202020204" pitchFamily="34" charset="0"/>
                          <a:ea typeface="PMingLiU" panose="02020500000000000000" pitchFamily="18" charset="-120"/>
                          <a:cs typeface="Arial" panose="020B0604020202020204" pitchFamily="34" charset="0"/>
                        </a:rPr>
                        <a:t>US$3,750/</a:t>
                      </a:r>
                      <a:br>
                        <a:rPr lang="en-US" sz="1000" b="0" dirty="0">
                          <a:solidFill>
                            <a:schemeClr val="tx1"/>
                          </a:solidFill>
                          <a:effectLst/>
                          <a:latin typeface="Arial" panose="020B0604020202020204" pitchFamily="34" charset="0"/>
                          <a:ea typeface="PMingLiU" panose="02020500000000000000" pitchFamily="18" charset="-120"/>
                          <a:cs typeface="Arial" panose="020B0604020202020204" pitchFamily="34" charset="0"/>
                        </a:rPr>
                      </a:br>
                      <a:r>
                        <a:rPr lang="en-US" sz="1000" b="0" dirty="0">
                          <a:solidFill>
                            <a:schemeClr val="tx1"/>
                          </a:solidFill>
                          <a:effectLst/>
                          <a:latin typeface="Arial" panose="020B0604020202020204" pitchFamily="34" charset="0"/>
                          <a:ea typeface="PMingLiU" panose="02020500000000000000" pitchFamily="18" charset="-120"/>
                          <a:cs typeface="Arial" panose="020B0604020202020204" pitchFamily="34" charset="0"/>
                        </a:rPr>
                        <a:t>HK$30,000</a:t>
                      </a:r>
                    </a:p>
                  </a:txBody>
                  <a:tcPr marL="68580" marR="68580" marT="0" marB="0">
                    <a:solidFill>
                      <a:schemeClr val="accent2">
                        <a:lumMod val="20000"/>
                        <a:lumOff val="80000"/>
                      </a:schemeClr>
                    </a:solidFill>
                  </a:tcPr>
                </a:tc>
                <a:tc>
                  <a:txBody>
                    <a:bodyPr/>
                    <a:lstStyle/>
                    <a:p>
                      <a:pPr marL="0" marR="0">
                        <a:lnSpc>
                          <a:spcPts val="1200"/>
                        </a:lnSpc>
                        <a:spcBef>
                          <a:spcPts val="0"/>
                        </a:spcBef>
                        <a:spcAft>
                          <a:spcPts val="0"/>
                        </a:spcAft>
                      </a:pPr>
                      <a:r>
                        <a:rPr lang="en-US" sz="1000" b="0" dirty="0">
                          <a:solidFill>
                            <a:schemeClr val="tx1"/>
                          </a:solidFill>
                          <a:effectLst/>
                          <a:latin typeface="Arial" panose="020B0604020202020204" pitchFamily="34" charset="0"/>
                          <a:ea typeface="PMingLiU" panose="02020500000000000000" pitchFamily="18" charset="-120"/>
                          <a:cs typeface="Arial" panose="020B0604020202020204" pitchFamily="34" charset="0"/>
                        </a:rPr>
                        <a:t>Inside Back Cover Advertisement</a:t>
                      </a:r>
                    </a:p>
                  </a:txBody>
                  <a:tcPr marL="65313" marR="65313" marT="0" marB="0">
                    <a:solidFill>
                      <a:schemeClr val="accent2">
                        <a:lumMod val="20000"/>
                        <a:lumOff val="80000"/>
                      </a:schemeClr>
                    </a:solidFill>
                  </a:tcPr>
                </a:tc>
                <a:extLst>
                  <a:ext uri="{0D108BD9-81ED-4DB2-BD59-A6C34878D82A}">
                    <a16:rowId xmlns:a16="http://schemas.microsoft.com/office/drawing/2014/main" val="489709856"/>
                  </a:ext>
                </a:extLst>
              </a:tr>
              <a:tr h="219793">
                <a:tc>
                  <a:txBody>
                    <a:bodyPr/>
                    <a:lstStyle/>
                    <a:p>
                      <a:pPr marL="0" marR="0">
                        <a:lnSpc>
                          <a:spcPts val="1200"/>
                        </a:lnSpc>
                        <a:spcBef>
                          <a:spcPts val="0"/>
                        </a:spcBef>
                        <a:spcAft>
                          <a:spcPts val="0"/>
                        </a:spcAft>
                      </a:pPr>
                      <a:r>
                        <a:rPr lang="zh-TW" sz="1000" dirty="0">
                          <a:solidFill>
                            <a:schemeClr val="accent2">
                              <a:lumMod val="75000"/>
                            </a:schemeClr>
                          </a:solidFill>
                          <a:effectLst/>
                          <a:latin typeface="Arial" panose="020B0604020202020204" pitchFamily="34" charset="0"/>
                          <a:ea typeface="MS Gothic" panose="020B0609070205080204" pitchFamily="49" charset="-128"/>
                          <a:cs typeface="Arial" panose="020B0604020202020204" pitchFamily="34" charset="0"/>
                        </a:rPr>
                        <a:t>☐</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8580" marR="68580" marT="0" marB="0">
                    <a:solidFill>
                      <a:schemeClr val="accent2">
                        <a:lumMod val="20000"/>
                        <a:lumOff val="80000"/>
                      </a:schemeClr>
                    </a:solidFill>
                  </a:tcPr>
                </a:tc>
                <a:tc>
                  <a:txBody>
                    <a:bodyPr/>
                    <a:lstStyle/>
                    <a:p>
                      <a:pPr marL="0" marR="0">
                        <a:lnSpc>
                          <a:spcPts val="1200"/>
                        </a:lnSpc>
                        <a:spcBef>
                          <a:spcPts val="0"/>
                        </a:spcBef>
                        <a:spcAft>
                          <a:spcPts val="0"/>
                        </a:spcAft>
                      </a:pPr>
                      <a:r>
                        <a:rPr lang="en-US" sz="1000" b="0" dirty="0">
                          <a:effectLst/>
                          <a:latin typeface="Arial" panose="020B0604020202020204" pitchFamily="34" charset="0"/>
                          <a:ea typeface="PMingLiU" panose="02020500000000000000" pitchFamily="18" charset="-120"/>
                          <a:cs typeface="Arial" panose="020B0604020202020204" pitchFamily="34" charset="0"/>
                        </a:rPr>
                        <a:t>Full Page</a:t>
                      </a:r>
                    </a:p>
                  </a:txBody>
                  <a:tcPr marL="68580" marR="68580" marT="0" marB="0">
                    <a:solidFill>
                      <a:schemeClr val="accent2">
                        <a:lumMod val="20000"/>
                        <a:lumOff val="80000"/>
                      </a:schemeClr>
                    </a:solidFill>
                  </a:tcPr>
                </a:tc>
                <a:tc>
                  <a:txBody>
                    <a:bodyPr/>
                    <a:lstStyle/>
                    <a:p>
                      <a:pPr marL="0" marR="0">
                        <a:lnSpc>
                          <a:spcPts val="1200"/>
                        </a:lnSpc>
                        <a:spcBef>
                          <a:spcPts val="0"/>
                        </a:spcBef>
                        <a:spcAft>
                          <a:spcPts val="0"/>
                        </a:spcAft>
                      </a:pPr>
                      <a:r>
                        <a:rPr lang="en-US" sz="1000" b="0" dirty="0">
                          <a:effectLst/>
                          <a:latin typeface="Arial" panose="020B0604020202020204" pitchFamily="34" charset="0"/>
                          <a:ea typeface="PMingLiU" panose="02020500000000000000" pitchFamily="18" charset="-120"/>
                          <a:cs typeface="Arial" panose="020B0604020202020204" pitchFamily="34" charset="0"/>
                        </a:rPr>
                        <a:t>US$1,250/</a:t>
                      </a:r>
                    </a:p>
                    <a:p>
                      <a:pPr marL="0" marR="0">
                        <a:lnSpc>
                          <a:spcPts val="1200"/>
                        </a:lnSpc>
                        <a:spcBef>
                          <a:spcPts val="0"/>
                        </a:spcBef>
                        <a:spcAft>
                          <a:spcPts val="0"/>
                        </a:spcAft>
                      </a:pPr>
                      <a:r>
                        <a:rPr lang="en-US" sz="1000" b="0" dirty="0">
                          <a:effectLst/>
                          <a:latin typeface="Arial" panose="020B0604020202020204" pitchFamily="34" charset="0"/>
                          <a:ea typeface="PMingLiU" panose="02020500000000000000" pitchFamily="18" charset="-120"/>
                          <a:cs typeface="Arial" panose="020B0604020202020204" pitchFamily="34" charset="0"/>
                        </a:rPr>
                        <a:t>HK$10,000</a:t>
                      </a:r>
                    </a:p>
                  </a:txBody>
                  <a:tcPr marL="68580" marR="68580" marT="0" marB="0">
                    <a:solidFill>
                      <a:schemeClr val="accent2">
                        <a:lumMod val="20000"/>
                        <a:lumOff val="80000"/>
                      </a:schemeClr>
                    </a:solidFill>
                  </a:tcPr>
                </a:tc>
                <a:tc>
                  <a:txBody>
                    <a:bodyPr/>
                    <a:lstStyle/>
                    <a:p>
                      <a:pPr marL="0" marR="0">
                        <a:lnSpc>
                          <a:spcPts val="1200"/>
                        </a:lnSpc>
                        <a:spcBef>
                          <a:spcPts val="0"/>
                        </a:spcBef>
                        <a:spcAft>
                          <a:spcPts val="0"/>
                        </a:spcAft>
                      </a:pPr>
                      <a:r>
                        <a:rPr lang="en-US" sz="1000" b="0" dirty="0">
                          <a:effectLst/>
                          <a:latin typeface="Arial" panose="020B0604020202020204" pitchFamily="34" charset="0"/>
                          <a:ea typeface="PMingLiU" panose="02020500000000000000" pitchFamily="18" charset="-120"/>
                          <a:cs typeface="Arial" panose="020B0604020202020204" pitchFamily="34" charset="0"/>
                        </a:rPr>
                        <a:t>Full Page Advertisement (ROP)</a:t>
                      </a:r>
                    </a:p>
                  </a:txBody>
                  <a:tcPr marL="65313" marR="65313" marT="0" marB="0">
                    <a:solidFill>
                      <a:schemeClr val="accent2">
                        <a:lumMod val="20000"/>
                        <a:lumOff val="80000"/>
                      </a:schemeClr>
                    </a:solidFill>
                  </a:tcPr>
                </a:tc>
                <a:extLst>
                  <a:ext uri="{0D108BD9-81ED-4DB2-BD59-A6C34878D82A}">
                    <a16:rowId xmlns:a16="http://schemas.microsoft.com/office/drawing/2014/main" val="2036667475"/>
                  </a:ext>
                </a:extLst>
              </a:tr>
              <a:tr h="229625">
                <a:tc>
                  <a:txBody>
                    <a:bodyPr/>
                    <a:lstStyle/>
                    <a:p>
                      <a:pPr marL="0" marR="0">
                        <a:lnSpc>
                          <a:spcPts val="1200"/>
                        </a:lnSpc>
                        <a:spcBef>
                          <a:spcPts val="0"/>
                        </a:spcBef>
                        <a:spcAft>
                          <a:spcPts val="0"/>
                        </a:spcAft>
                      </a:pPr>
                      <a:r>
                        <a:rPr lang="zh-TW" altLang="en-US" sz="1000" dirty="0">
                          <a:solidFill>
                            <a:schemeClr val="accent2">
                              <a:lumMod val="75000"/>
                            </a:schemeClr>
                          </a:solidFill>
                          <a:effectLst/>
                          <a:latin typeface="Arial" panose="020B0604020202020204" pitchFamily="34" charset="0"/>
                          <a:cs typeface="Arial" panose="020B0604020202020204" pitchFamily="34" charset="0"/>
                        </a:rPr>
                        <a:t>☐</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8580" marR="68580" marT="0" marB="0">
                    <a:solidFill>
                      <a:schemeClr val="accent2">
                        <a:lumMod val="20000"/>
                        <a:lumOff val="80000"/>
                      </a:schemeClr>
                    </a:solidFill>
                  </a:tcPr>
                </a:tc>
                <a:tc>
                  <a:txBody>
                    <a:bodyPr/>
                    <a:lstStyle/>
                    <a:p>
                      <a:pPr marL="0" marR="0">
                        <a:lnSpc>
                          <a:spcPts val="1200"/>
                        </a:lnSpc>
                        <a:spcBef>
                          <a:spcPts val="0"/>
                        </a:spcBef>
                        <a:spcAft>
                          <a:spcPts val="0"/>
                        </a:spcAft>
                      </a:pPr>
                      <a:r>
                        <a:rPr lang="en-US" sz="1000" b="0" dirty="0">
                          <a:effectLst/>
                          <a:latin typeface="Arial" panose="020B0604020202020204" pitchFamily="34" charset="0"/>
                          <a:ea typeface="PMingLiU" panose="02020500000000000000" pitchFamily="18" charset="-120"/>
                          <a:cs typeface="Arial" panose="020B0604020202020204" pitchFamily="34" charset="0"/>
                        </a:rPr>
                        <a:t>Half Page</a:t>
                      </a:r>
                    </a:p>
                  </a:txBody>
                  <a:tcPr marL="68580" marR="68580" marT="0" marB="0">
                    <a:solidFill>
                      <a:schemeClr val="accent2">
                        <a:lumMod val="20000"/>
                        <a:lumOff val="80000"/>
                      </a:schemeClr>
                    </a:solidFill>
                  </a:tcPr>
                </a:tc>
                <a:tc>
                  <a:txBody>
                    <a:bodyPr/>
                    <a:lstStyle/>
                    <a:p>
                      <a:pPr marL="0" marR="0">
                        <a:lnSpc>
                          <a:spcPts val="1200"/>
                        </a:lnSpc>
                        <a:spcBef>
                          <a:spcPts val="0"/>
                        </a:spcBef>
                        <a:spcAft>
                          <a:spcPts val="0"/>
                        </a:spcAft>
                      </a:pPr>
                      <a:r>
                        <a:rPr lang="en-US" sz="1000" b="0" dirty="0">
                          <a:effectLst/>
                          <a:latin typeface="Arial" panose="020B0604020202020204" pitchFamily="34" charset="0"/>
                          <a:ea typeface="PMingLiU" panose="02020500000000000000" pitchFamily="18" charset="-120"/>
                          <a:cs typeface="Arial" panose="020B0604020202020204" pitchFamily="34" charset="0"/>
                        </a:rPr>
                        <a:t>US$750/</a:t>
                      </a:r>
                    </a:p>
                    <a:p>
                      <a:pPr marL="0" marR="0">
                        <a:lnSpc>
                          <a:spcPts val="1200"/>
                        </a:lnSpc>
                        <a:spcBef>
                          <a:spcPts val="0"/>
                        </a:spcBef>
                        <a:spcAft>
                          <a:spcPts val="0"/>
                        </a:spcAft>
                      </a:pPr>
                      <a:r>
                        <a:rPr lang="en-US" sz="1000" b="0" dirty="0">
                          <a:effectLst/>
                          <a:latin typeface="Arial" panose="020B0604020202020204" pitchFamily="34" charset="0"/>
                          <a:ea typeface="PMingLiU" panose="02020500000000000000" pitchFamily="18" charset="-120"/>
                          <a:cs typeface="Arial" panose="020B0604020202020204" pitchFamily="34" charset="0"/>
                        </a:rPr>
                        <a:t>HK$6,000</a:t>
                      </a:r>
                    </a:p>
                  </a:txBody>
                  <a:tcPr marL="68580" marR="68580" marT="0" marB="0">
                    <a:solidFill>
                      <a:schemeClr val="accent2">
                        <a:lumMod val="20000"/>
                        <a:lumOff val="80000"/>
                      </a:schemeClr>
                    </a:solidFill>
                  </a:tcPr>
                </a:tc>
                <a:tc>
                  <a:txBody>
                    <a:bodyPr/>
                    <a:lstStyle/>
                    <a:p>
                      <a:pPr marL="0" marR="0">
                        <a:lnSpc>
                          <a:spcPts val="1200"/>
                        </a:lnSpc>
                        <a:spcBef>
                          <a:spcPts val="0"/>
                        </a:spcBef>
                        <a:spcAft>
                          <a:spcPts val="0"/>
                        </a:spcAft>
                      </a:pPr>
                      <a:r>
                        <a:rPr lang="en-US" sz="1000" b="0" dirty="0">
                          <a:effectLst/>
                          <a:latin typeface="Arial" panose="020B0604020202020204" pitchFamily="34" charset="0"/>
                          <a:ea typeface="PMingLiU" panose="02020500000000000000" pitchFamily="18" charset="-120"/>
                          <a:cs typeface="Arial" panose="020B0604020202020204" pitchFamily="34" charset="0"/>
                        </a:rPr>
                        <a:t>Half Page Advertisement (ROP)</a:t>
                      </a:r>
                    </a:p>
                  </a:txBody>
                  <a:tcPr marL="65313" marR="65313" marT="0" marB="0">
                    <a:solidFill>
                      <a:schemeClr val="accent2">
                        <a:lumMod val="20000"/>
                        <a:lumOff val="80000"/>
                      </a:schemeClr>
                    </a:solidFill>
                  </a:tcPr>
                </a:tc>
                <a:extLst>
                  <a:ext uri="{0D108BD9-81ED-4DB2-BD59-A6C34878D82A}">
                    <a16:rowId xmlns:a16="http://schemas.microsoft.com/office/drawing/2014/main" val="2540160289"/>
                  </a:ext>
                </a:extLst>
              </a:tr>
            </a:tbl>
          </a:graphicData>
        </a:graphic>
      </p:graphicFrame>
      <p:sp>
        <p:nvSpPr>
          <p:cNvPr id="32" name="TextBox 31">
            <a:extLst>
              <a:ext uri="{FF2B5EF4-FFF2-40B4-BE49-F238E27FC236}">
                <a16:creationId xmlns:a16="http://schemas.microsoft.com/office/drawing/2014/main" id="{0540F282-A55B-68E9-7D6B-E24DD0131989}"/>
              </a:ext>
            </a:extLst>
          </p:cNvPr>
          <p:cNvSpPr txBox="1"/>
          <p:nvPr/>
        </p:nvSpPr>
        <p:spPr>
          <a:xfrm>
            <a:off x="305968" y="8594338"/>
            <a:ext cx="5193132" cy="461665"/>
          </a:xfrm>
          <a:prstGeom prst="rect">
            <a:avLst/>
          </a:prstGeom>
          <a:noFill/>
        </p:spPr>
        <p:txBody>
          <a:bodyPr wrap="square">
            <a:spAutoFit/>
          </a:bodyPr>
          <a:lstStyle/>
          <a:p>
            <a:r>
              <a:rPr lang="en-US" sz="1200" b="1" dirty="0">
                <a:solidFill>
                  <a:srgbClr val="FF9300"/>
                </a:solidFill>
                <a:latin typeface="Arial" panose="020B0604020202020204" pitchFamily="34" charset="0"/>
                <a:cs typeface="Arial" panose="020B0604020202020204" pitchFamily="34" charset="0"/>
              </a:rPr>
              <a:t>Specifications for Advertisements</a:t>
            </a:r>
          </a:p>
          <a:p>
            <a:endParaRPr lang="en-US" sz="1200" b="1" dirty="0">
              <a:solidFill>
                <a:srgbClr val="FF9300"/>
              </a:solidFill>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500E5622-5D86-0E48-367F-442C3648FF98}"/>
              </a:ext>
            </a:extLst>
          </p:cNvPr>
          <p:cNvSpPr txBox="1"/>
          <p:nvPr/>
        </p:nvSpPr>
        <p:spPr>
          <a:xfrm>
            <a:off x="5778500" y="9613900"/>
            <a:ext cx="786814" cy="246221"/>
          </a:xfrm>
          <a:prstGeom prst="rect">
            <a:avLst/>
          </a:prstGeom>
          <a:noFill/>
        </p:spPr>
        <p:txBody>
          <a:bodyPr wrap="square" rtlCol="0">
            <a:spAutoFit/>
          </a:bodyPr>
          <a:lstStyle/>
          <a:p>
            <a:pPr algn="r"/>
            <a:r>
              <a:rPr lang="en-US" sz="1000" dirty="0">
                <a:latin typeface="Arial" panose="020B0604020202020204" pitchFamily="34" charset="0"/>
                <a:cs typeface="Arial" panose="020B0604020202020204" pitchFamily="34" charset="0"/>
              </a:rPr>
              <a:t>P.1 of 2</a:t>
            </a:r>
          </a:p>
        </p:txBody>
      </p:sp>
      <p:sp>
        <p:nvSpPr>
          <p:cNvPr id="34" name="TextBox 33">
            <a:extLst>
              <a:ext uri="{FF2B5EF4-FFF2-40B4-BE49-F238E27FC236}">
                <a16:creationId xmlns:a16="http://schemas.microsoft.com/office/drawing/2014/main" id="{601BBA42-1384-8A04-DE42-08370BA5CD6E}"/>
              </a:ext>
            </a:extLst>
          </p:cNvPr>
          <p:cNvSpPr txBox="1"/>
          <p:nvPr/>
        </p:nvSpPr>
        <p:spPr>
          <a:xfrm>
            <a:off x="286302" y="7824338"/>
            <a:ext cx="6732172" cy="430887"/>
          </a:xfrm>
          <a:prstGeom prst="rect">
            <a:avLst/>
          </a:prstGeom>
          <a:noFill/>
        </p:spPr>
        <p:txBody>
          <a:bodyPr wrap="square">
            <a:spAutoFit/>
          </a:bodyPr>
          <a:lstStyle/>
          <a:p>
            <a:r>
              <a:rPr lang="en-US" sz="1200" b="1" dirty="0">
                <a:solidFill>
                  <a:srgbClr val="FF9300"/>
                </a:solidFill>
                <a:latin typeface="Arial" panose="020B0604020202020204" pitchFamily="34" charset="0"/>
                <a:cs typeface="Arial" panose="020B0604020202020204" pitchFamily="34" charset="0"/>
              </a:rPr>
              <a:t>Marketplace </a:t>
            </a:r>
            <a:r>
              <a:rPr lang="en-US" sz="1000" dirty="0">
                <a:latin typeface="Arial" panose="020B0604020202020204" pitchFamily="34" charset="0"/>
                <a:cs typeface="Arial" panose="020B0604020202020204" pitchFamily="34" charset="0"/>
              </a:rPr>
              <a:t>(Venue: Galaxy International Conference Center)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(Opening hours: 9am to 9pm on 26 and 28 September; 9am to 6pm on 27 September)</a:t>
            </a:r>
            <a:endParaRPr lang="en-US" sz="1000" dirty="0"/>
          </a:p>
        </p:txBody>
      </p:sp>
      <p:graphicFrame>
        <p:nvGraphicFramePr>
          <p:cNvPr id="35" name="Table 34">
            <a:extLst>
              <a:ext uri="{FF2B5EF4-FFF2-40B4-BE49-F238E27FC236}">
                <a16:creationId xmlns:a16="http://schemas.microsoft.com/office/drawing/2014/main" id="{E18C4D85-863C-24A4-DA22-37FAF2A5CDF7}"/>
              </a:ext>
            </a:extLst>
          </p:cNvPr>
          <p:cNvGraphicFramePr>
            <a:graphicFrameLocks noGrp="1"/>
          </p:cNvGraphicFramePr>
          <p:nvPr>
            <p:extLst>
              <p:ext uri="{D42A27DB-BD31-4B8C-83A1-F6EECF244321}">
                <p14:modId xmlns:p14="http://schemas.microsoft.com/office/powerpoint/2010/main" val="1595333047"/>
              </p:ext>
            </p:extLst>
          </p:nvPr>
        </p:nvGraphicFramePr>
        <p:xfrm>
          <a:off x="348146" y="8201603"/>
          <a:ext cx="6183146" cy="634529"/>
        </p:xfrm>
        <a:graphic>
          <a:graphicData uri="http://schemas.openxmlformats.org/drawingml/2006/table">
            <a:tbl>
              <a:tblPr firstRow="1" firstCol="1" bandRow="1">
                <a:tableStyleId>{5C22544A-7EE6-4342-B048-85BDC9FD1C3A}</a:tableStyleId>
              </a:tblPr>
              <a:tblGrid>
                <a:gridCol w="288264">
                  <a:extLst>
                    <a:ext uri="{9D8B030D-6E8A-4147-A177-3AD203B41FA5}">
                      <a16:colId xmlns:a16="http://schemas.microsoft.com/office/drawing/2014/main" val="2980517144"/>
                    </a:ext>
                  </a:extLst>
                </a:gridCol>
                <a:gridCol w="888478">
                  <a:extLst>
                    <a:ext uri="{9D8B030D-6E8A-4147-A177-3AD203B41FA5}">
                      <a16:colId xmlns:a16="http://schemas.microsoft.com/office/drawing/2014/main" val="2660122231"/>
                    </a:ext>
                  </a:extLst>
                </a:gridCol>
                <a:gridCol w="942573">
                  <a:extLst>
                    <a:ext uri="{9D8B030D-6E8A-4147-A177-3AD203B41FA5}">
                      <a16:colId xmlns:a16="http://schemas.microsoft.com/office/drawing/2014/main" val="2090492209"/>
                    </a:ext>
                  </a:extLst>
                </a:gridCol>
                <a:gridCol w="4063831">
                  <a:extLst>
                    <a:ext uri="{9D8B030D-6E8A-4147-A177-3AD203B41FA5}">
                      <a16:colId xmlns:a16="http://schemas.microsoft.com/office/drawing/2014/main" val="1203352743"/>
                    </a:ext>
                  </a:extLst>
                </a:gridCol>
              </a:tblGrid>
              <a:tr h="96426">
                <a:tc gridSpan="3">
                  <a:txBody>
                    <a:bodyPr/>
                    <a:lstStyle/>
                    <a:p>
                      <a:pPr marL="0" marR="0" algn="ctr">
                        <a:spcBef>
                          <a:spcPts val="0"/>
                        </a:spcBef>
                        <a:spcAft>
                          <a:spcPts val="0"/>
                        </a:spcAft>
                      </a:pPr>
                      <a:r>
                        <a:rPr lang="en-US" sz="1000" dirty="0">
                          <a:solidFill>
                            <a:schemeClr val="accent2">
                              <a:lumMod val="75000"/>
                            </a:schemeClr>
                          </a:solidFill>
                          <a:effectLst/>
                          <a:latin typeface="Arial" panose="020B0604020202020204" pitchFamily="34" charset="0"/>
                          <a:cs typeface="Arial" panose="020B0604020202020204" pitchFamily="34" charset="0"/>
                        </a:rPr>
                        <a:t>Sponsorship</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000" dirty="0">
                          <a:solidFill>
                            <a:schemeClr val="accent2">
                              <a:lumMod val="75000"/>
                            </a:schemeClr>
                          </a:solidFill>
                          <a:effectLst/>
                          <a:latin typeface="Arial" panose="020B0604020202020204" pitchFamily="34" charset="0"/>
                          <a:cs typeface="Arial" panose="020B0604020202020204" pitchFamily="34" charset="0"/>
                        </a:rPr>
                        <a:t>Benefits</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extLst>
                  <a:ext uri="{0D108BD9-81ED-4DB2-BD59-A6C34878D82A}">
                    <a16:rowId xmlns:a16="http://schemas.microsoft.com/office/drawing/2014/main" val="4038652817"/>
                  </a:ext>
                </a:extLst>
              </a:tr>
              <a:tr h="482129">
                <a:tc>
                  <a:txBody>
                    <a:bodyPr/>
                    <a:lstStyle/>
                    <a:p>
                      <a:pPr marL="0" marR="0">
                        <a:lnSpc>
                          <a:spcPts val="1200"/>
                        </a:lnSpc>
                        <a:spcBef>
                          <a:spcPts val="0"/>
                        </a:spcBef>
                        <a:spcAft>
                          <a:spcPts val="0"/>
                        </a:spcAft>
                      </a:pPr>
                      <a:r>
                        <a:rPr lang="zh-TW" sz="1000" dirty="0">
                          <a:solidFill>
                            <a:schemeClr val="accent2">
                              <a:lumMod val="75000"/>
                            </a:schemeClr>
                          </a:solidFill>
                          <a:effectLst/>
                          <a:latin typeface="Arial" panose="020B0604020202020204" pitchFamily="34" charset="0"/>
                          <a:cs typeface="Arial" panose="020B0604020202020204" pitchFamily="34" charset="0"/>
                        </a:rPr>
                        <a:t>☐</a:t>
                      </a:r>
                      <a:endParaRPr lang="en-US" sz="1000" dirty="0">
                        <a:solidFill>
                          <a:schemeClr val="accent2">
                            <a:lumMod val="75000"/>
                          </a:schemeClr>
                        </a:solidFill>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effectLst/>
                          <a:latin typeface="Arial" panose="020B0604020202020204" pitchFamily="34" charset="0"/>
                          <a:ea typeface="PMingLiU" panose="02020500000000000000" pitchFamily="18" charset="-120"/>
                          <a:cs typeface="Arial" panose="020B0604020202020204" pitchFamily="34" charset="0"/>
                        </a:rPr>
                        <a:t>Table presentation</a:t>
                      </a: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effectLst/>
                          <a:latin typeface="Arial" panose="020B0604020202020204" pitchFamily="34" charset="0"/>
                          <a:cs typeface="Arial" panose="020B0604020202020204" pitchFamily="34" charset="0"/>
                        </a:rPr>
                        <a:t>US$500/</a:t>
                      </a:r>
                      <a:br>
                        <a:rPr lang="en-US" sz="1000" dirty="0">
                          <a:effectLst/>
                          <a:latin typeface="Arial" panose="020B0604020202020204" pitchFamily="34" charset="0"/>
                          <a:cs typeface="Arial" panose="020B0604020202020204" pitchFamily="34" charset="0"/>
                        </a:rPr>
                      </a:br>
                      <a:r>
                        <a:rPr lang="en-US" sz="1000" dirty="0">
                          <a:effectLst/>
                          <a:latin typeface="Arial" panose="020B0604020202020204" pitchFamily="34" charset="0"/>
                          <a:cs typeface="Arial" panose="020B0604020202020204" pitchFamily="34" charset="0"/>
                        </a:rPr>
                        <a:t>HK$4,000</a:t>
                      </a:r>
                      <a:endParaRPr lang="en-US" sz="1000" dirty="0">
                        <a:effectLst/>
                        <a:latin typeface="Arial" panose="020B0604020202020204" pitchFamily="34" charset="0"/>
                        <a:ea typeface="PMingLiU" panose="02020500000000000000" pitchFamily="18" charset="-120"/>
                        <a:cs typeface="Arial" panose="020B0604020202020204" pitchFamily="34" charset="0"/>
                      </a:endParaRPr>
                    </a:p>
                  </a:txBody>
                  <a:tcPr marL="65313" marR="65313" marT="0" marB="0">
                    <a:solidFill>
                      <a:schemeClr val="accent2">
                        <a:lumMod val="20000"/>
                        <a:lumOff val="80000"/>
                      </a:schemeClr>
                    </a:solidFill>
                  </a:tcPr>
                </a:tc>
                <a:tc>
                  <a:txBody>
                    <a:bodyPr/>
                    <a:lstStyle/>
                    <a:p>
                      <a:pPr marL="0" marR="0">
                        <a:lnSpc>
                          <a:spcPts val="1200"/>
                        </a:lnSpc>
                        <a:spcBef>
                          <a:spcPts val="0"/>
                        </a:spcBef>
                        <a:spcAft>
                          <a:spcPts val="0"/>
                        </a:spcAft>
                      </a:pPr>
                      <a:r>
                        <a:rPr lang="en-US" sz="1000" dirty="0">
                          <a:effectLst/>
                          <a:latin typeface="Arial" panose="020B0604020202020204" pitchFamily="34" charset="0"/>
                          <a:ea typeface="PMingLiU" panose="02020500000000000000" pitchFamily="18" charset="-120"/>
                          <a:cs typeface="Arial" panose="020B0604020202020204" pitchFamily="34" charset="0"/>
                        </a:rPr>
                        <a:t>Each marketplace sponsorship will be entitled to one table to present the sponsor’s brand and/or products. </a:t>
                      </a:r>
                    </a:p>
                    <a:p>
                      <a:pPr marL="0" marR="0">
                        <a:lnSpc>
                          <a:spcPts val="1200"/>
                        </a:lnSpc>
                        <a:spcBef>
                          <a:spcPts val="0"/>
                        </a:spcBef>
                        <a:spcAft>
                          <a:spcPts val="0"/>
                        </a:spcAft>
                      </a:pPr>
                      <a:r>
                        <a:rPr lang="en-US" sz="1000" dirty="0">
                          <a:effectLst/>
                          <a:latin typeface="Arial" panose="020B0604020202020204" pitchFamily="34" charset="0"/>
                          <a:ea typeface="PMingLiU" panose="02020500000000000000" pitchFamily="18" charset="-120"/>
                          <a:cs typeface="Arial" panose="020B0604020202020204" pitchFamily="34" charset="0"/>
                        </a:rPr>
                        <a:t>Table size: 183cm (L) x 60cm (W) x 76cm (H) (with space at the back)</a:t>
                      </a:r>
                    </a:p>
                  </a:txBody>
                  <a:tcPr marL="65313" marR="65313" marT="0" marB="0">
                    <a:solidFill>
                      <a:schemeClr val="accent2">
                        <a:lumMod val="20000"/>
                        <a:lumOff val="80000"/>
                      </a:schemeClr>
                    </a:solidFill>
                  </a:tcPr>
                </a:tc>
                <a:extLst>
                  <a:ext uri="{0D108BD9-81ED-4DB2-BD59-A6C34878D82A}">
                    <a16:rowId xmlns:a16="http://schemas.microsoft.com/office/drawing/2014/main" val="150914973"/>
                  </a:ext>
                </a:extLst>
              </a:tr>
            </a:tbl>
          </a:graphicData>
        </a:graphic>
      </p:graphicFrame>
      <p:sp>
        <p:nvSpPr>
          <p:cNvPr id="36" name="TextBox 35">
            <a:extLst>
              <a:ext uri="{FF2B5EF4-FFF2-40B4-BE49-F238E27FC236}">
                <a16:creationId xmlns:a16="http://schemas.microsoft.com/office/drawing/2014/main" id="{51E2B5B1-3DED-CD70-0E0F-5FF8E2721D7A}"/>
              </a:ext>
            </a:extLst>
          </p:cNvPr>
          <p:cNvSpPr txBox="1"/>
          <p:nvPr/>
        </p:nvSpPr>
        <p:spPr>
          <a:xfrm>
            <a:off x="297873" y="8846470"/>
            <a:ext cx="5193132" cy="400110"/>
          </a:xfrm>
          <a:prstGeom prst="rect">
            <a:avLst/>
          </a:prstGeom>
          <a:noFill/>
        </p:spPr>
        <p:txBody>
          <a:bodyPr wrap="square">
            <a:spAutoFit/>
          </a:bodyPr>
          <a:lstStyle/>
          <a:p>
            <a:r>
              <a:rPr lang="en-US" sz="1000" b="1" dirty="0">
                <a:latin typeface="Arial" panose="020B0604020202020204" pitchFamily="34" charset="0"/>
                <a:cs typeface="Arial" panose="020B0604020202020204" pitchFamily="34" charset="0"/>
              </a:rPr>
              <a:t>*Specifications for Advertisements</a:t>
            </a:r>
          </a:p>
          <a:p>
            <a:endParaRPr lang="en-US" sz="1000" b="1" dirty="0">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F791A133-A1C9-24AB-4A68-94452A663CB2}"/>
              </a:ext>
            </a:extLst>
          </p:cNvPr>
          <p:cNvSpPr txBox="1"/>
          <p:nvPr/>
        </p:nvSpPr>
        <p:spPr>
          <a:xfrm>
            <a:off x="322084" y="9013341"/>
            <a:ext cx="6183147" cy="707886"/>
          </a:xfrm>
          <a:prstGeom prst="rect">
            <a:avLst/>
          </a:prstGeom>
          <a:noFill/>
        </p:spPr>
        <p:txBody>
          <a:bodyPr wrap="square">
            <a:spAutoFit/>
          </a:bodyPr>
          <a:lstStyle/>
          <a:p>
            <a:pPr marL="0" marR="0">
              <a:lnSpc>
                <a:spcPts val="1200"/>
              </a:lnSpc>
              <a:spcBef>
                <a:spcPts val="0"/>
              </a:spcBef>
              <a:spcAft>
                <a:spcPts val="0"/>
              </a:spcAft>
            </a:pPr>
            <a:r>
              <a:rPr lang="en-US" sz="800" b="1" dirty="0">
                <a:effectLst/>
                <a:latin typeface="Arial" panose="020B0604020202020204" pitchFamily="34" charset="0"/>
                <a:ea typeface="PMingLiU" panose="02020500000000000000" pitchFamily="18" charset="-120"/>
                <a:cs typeface="Arial" panose="020B0604020202020204" pitchFamily="34" charset="0"/>
              </a:rPr>
              <a:t>PRINT READY PDF FILES</a:t>
            </a:r>
            <a:br>
              <a:rPr lang="en-US" sz="800" b="1" dirty="0">
                <a:effectLst/>
                <a:latin typeface="Arial" panose="020B0604020202020204" pitchFamily="34" charset="0"/>
                <a:ea typeface="PMingLiU" panose="02020500000000000000" pitchFamily="18" charset="-120"/>
                <a:cs typeface="Arial" panose="020B0604020202020204" pitchFamily="34" charset="0"/>
              </a:rPr>
            </a:br>
            <a:r>
              <a:rPr lang="en-US" sz="800" b="1" dirty="0">
                <a:effectLst/>
                <a:latin typeface="Arial" panose="020B0604020202020204" pitchFamily="34" charset="0"/>
                <a:ea typeface="PMingLiU" panose="02020500000000000000" pitchFamily="18" charset="-120"/>
                <a:cs typeface="Arial" panose="020B0604020202020204" pitchFamily="34" charset="0"/>
              </a:rPr>
              <a:t>Full Page: Trim Size : 210mm (w) x 297mm (H)</a:t>
            </a:r>
            <a:endParaRPr lang="en-US" sz="800" dirty="0">
              <a:effectLst/>
              <a:latin typeface="Arial" panose="020B0604020202020204" pitchFamily="34" charset="0"/>
              <a:ea typeface="PMingLiU" panose="02020500000000000000" pitchFamily="18" charset="-120"/>
              <a:cs typeface="Arial" panose="020B0604020202020204" pitchFamily="34" charset="0"/>
            </a:endParaRPr>
          </a:p>
          <a:p>
            <a:pPr marL="0" marR="0">
              <a:lnSpc>
                <a:spcPts val="1200"/>
              </a:lnSpc>
              <a:spcBef>
                <a:spcPts val="0"/>
              </a:spcBef>
              <a:spcAft>
                <a:spcPts val="0"/>
              </a:spcAft>
            </a:pPr>
            <a:r>
              <a:rPr lang="en-US" sz="800" b="1" dirty="0">
                <a:effectLst/>
                <a:latin typeface="Arial" panose="020B0604020202020204" pitchFamily="34" charset="0"/>
                <a:ea typeface="PMingLiU" panose="02020500000000000000" pitchFamily="18" charset="-120"/>
                <a:cs typeface="Arial" panose="020B0604020202020204" pitchFamily="34" charset="0"/>
              </a:rPr>
              <a:t>Half Page: Trim Size : 210mm (w) x 140mm (H)</a:t>
            </a:r>
            <a:endParaRPr lang="en-US" sz="800" dirty="0">
              <a:effectLst/>
              <a:latin typeface="Arial" panose="020B0604020202020204" pitchFamily="34" charset="0"/>
              <a:ea typeface="PMingLiU" panose="02020500000000000000" pitchFamily="18" charset="-120"/>
              <a:cs typeface="Arial" panose="020B0604020202020204" pitchFamily="34" charset="0"/>
            </a:endParaRPr>
          </a:p>
          <a:p>
            <a:pPr marL="0" marR="0">
              <a:lnSpc>
                <a:spcPts val="1200"/>
              </a:lnSpc>
              <a:spcBef>
                <a:spcPts val="0"/>
              </a:spcBef>
              <a:spcAft>
                <a:spcPts val="0"/>
              </a:spcAft>
            </a:pPr>
            <a:r>
              <a:rPr lang="en-US" sz="800" b="1" dirty="0">
                <a:effectLst/>
                <a:latin typeface="Arial" panose="020B0604020202020204" pitchFamily="34" charset="0"/>
                <a:ea typeface="PMingLiU" panose="02020500000000000000" pitchFamily="18" charset="-120"/>
                <a:cs typeface="Arial" panose="020B0604020202020204" pitchFamily="34" charset="0"/>
              </a:rPr>
              <a:t>Bleeding: 3mm; 300 dpi embedded fonts, CMYK mode (not RGB mode)</a:t>
            </a:r>
            <a:endParaRPr lang="en-US" sz="800" dirty="0">
              <a:effectLst/>
              <a:latin typeface="Arial" panose="020B0604020202020204" pitchFamily="34" charset="0"/>
              <a:ea typeface="PMingLiU" panose="02020500000000000000" pitchFamily="18" charset="-120"/>
              <a:cs typeface="Arial" panose="020B0604020202020204" pitchFamily="34" charset="0"/>
            </a:endParaRPr>
          </a:p>
        </p:txBody>
      </p:sp>
      <p:sp>
        <p:nvSpPr>
          <p:cNvPr id="38" name="Rectangle 37">
            <a:extLst>
              <a:ext uri="{FF2B5EF4-FFF2-40B4-BE49-F238E27FC236}">
                <a16:creationId xmlns:a16="http://schemas.microsoft.com/office/drawing/2014/main" id="{F6490852-DE70-9675-3A51-8456407B3CB0}"/>
              </a:ext>
            </a:extLst>
          </p:cNvPr>
          <p:cNvSpPr/>
          <p:nvPr/>
        </p:nvSpPr>
        <p:spPr>
          <a:xfrm>
            <a:off x="4899369" y="668591"/>
            <a:ext cx="1958631" cy="1200329"/>
          </a:xfrm>
          <a:prstGeom prst="rect">
            <a:avLst/>
          </a:prstGeom>
        </p:spPr>
        <p:txBody>
          <a:bodyPr wrap="square">
            <a:spAutoFit/>
          </a:bodyPr>
          <a:lstStyle/>
          <a:p>
            <a:r>
              <a:rPr lang="en-US" sz="1200" b="1" dirty="0">
                <a:solidFill>
                  <a:srgbClr val="FF9300"/>
                </a:solidFill>
                <a:latin typeface="Arial" panose="020B0604020202020204" pitchFamily="34" charset="0"/>
                <a:cs typeface="Arial" panose="020B0604020202020204" pitchFamily="34" charset="0"/>
              </a:rPr>
              <a:t>IMPORTANT NOTE</a:t>
            </a:r>
            <a:br>
              <a:rPr lang="en-US" sz="1200" b="1" dirty="0">
                <a:solidFill>
                  <a:srgbClr val="FF3399"/>
                </a:solidFill>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Please read the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Terms &amp; Conditions before completing the form.</a:t>
            </a:r>
          </a:p>
          <a:p>
            <a:endParaRPr lang="en-US" sz="1200" b="1" dirty="0">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CD3B462E-DC55-39ED-2FBA-8B5C348E6197}"/>
              </a:ext>
            </a:extLst>
          </p:cNvPr>
          <p:cNvSpPr txBox="1"/>
          <p:nvPr/>
        </p:nvSpPr>
        <p:spPr>
          <a:xfrm>
            <a:off x="283435" y="6656578"/>
            <a:ext cx="2656410" cy="276999"/>
          </a:xfrm>
          <a:prstGeom prst="rect">
            <a:avLst/>
          </a:prstGeom>
          <a:noFill/>
        </p:spPr>
        <p:txBody>
          <a:bodyPr wrap="square">
            <a:spAutoFit/>
          </a:bodyPr>
          <a:lstStyle/>
          <a:p>
            <a:r>
              <a:rPr lang="en-US" sz="1200" b="1" dirty="0">
                <a:solidFill>
                  <a:srgbClr val="FF9300"/>
                </a:solidFill>
                <a:latin typeface="Arial" panose="020B0604020202020204" pitchFamily="34" charset="0"/>
                <a:cs typeface="Arial" panose="020B0604020202020204" pitchFamily="34" charset="0"/>
              </a:rPr>
              <a:t>Advertisement – Souvenir Book*</a:t>
            </a:r>
            <a:endParaRPr lang="en-US" sz="1200" dirty="0"/>
          </a:p>
        </p:txBody>
      </p:sp>
    </p:spTree>
    <p:extLst>
      <p:ext uri="{BB962C8B-B14F-4D97-AF65-F5344CB8AC3E}">
        <p14:creationId xmlns:p14="http://schemas.microsoft.com/office/powerpoint/2010/main" val="2102460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2D5F3-8C1C-53AA-F857-DAD8913F631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AEBD328-D0BE-4D70-8714-9AE9827EADB3}"/>
              </a:ext>
            </a:extLst>
          </p:cNvPr>
          <p:cNvSpPr>
            <a:spLocks noGrp="1"/>
          </p:cNvSpPr>
          <p:nvPr>
            <p:ph type="ctrTitle"/>
          </p:nvPr>
        </p:nvSpPr>
        <p:spPr>
          <a:xfrm>
            <a:off x="229768" y="26460"/>
            <a:ext cx="6552031" cy="607183"/>
          </a:xfrm>
        </p:spPr>
        <p:txBody>
          <a:bodyPr>
            <a:noAutofit/>
          </a:bodyPr>
          <a:lstStyle/>
          <a:p>
            <a:pPr algn="l"/>
            <a:r>
              <a:rPr lang="en-US" sz="1800" b="1" cap="all" dirty="0">
                <a:solidFill>
                  <a:srgbClr val="FF9300"/>
                </a:solidFill>
                <a:latin typeface="Arial" panose="020B0604020202020204" pitchFamily="34" charset="0"/>
                <a:cs typeface="Arial" panose="020B0604020202020204" pitchFamily="34" charset="0"/>
              </a:rPr>
              <a:t>23</a:t>
            </a:r>
            <a:r>
              <a:rPr lang="en-US" sz="1800" b="1" cap="all" baseline="30000" dirty="0">
                <a:solidFill>
                  <a:srgbClr val="FF9300"/>
                </a:solidFill>
                <a:latin typeface="Arial" panose="020B0604020202020204" pitchFamily="34" charset="0"/>
                <a:cs typeface="Arial" panose="020B0604020202020204" pitchFamily="34" charset="0"/>
              </a:rPr>
              <a:t>rd</a:t>
            </a:r>
            <a:r>
              <a:rPr lang="en-US" sz="1800" b="1" cap="all" dirty="0">
                <a:solidFill>
                  <a:srgbClr val="FF9300"/>
                </a:solidFill>
                <a:latin typeface="Arial" panose="020B0604020202020204" pitchFamily="34" charset="0"/>
                <a:cs typeface="Arial" panose="020B0604020202020204" pitchFamily="34" charset="0"/>
              </a:rPr>
              <a:t> </a:t>
            </a:r>
            <a:r>
              <a:rPr lang="en-US" sz="1800" b="1" cap="all" dirty="0" err="1">
                <a:solidFill>
                  <a:srgbClr val="FF9300"/>
                </a:solidFill>
                <a:latin typeface="Arial" panose="020B0604020202020204" pitchFamily="34" charset="0"/>
                <a:cs typeface="Arial" panose="020B0604020202020204" pitchFamily="34" charset="0"/>
              </a:rPr>
              <a:t>Zonta</a:t>
            </a:r>
            <a:r>
              <a:rPr lang="en-US" sz="1800" b="1" cap="all" dirty="0">
                <a:solidFill>
                  <a:srgbClr val="FF9300"/>
                </a:solidFill>
                <a:latin typeface="Arial" panose="020B0604020202020204" pitchFamily="34" charset="0"/>
                <a:cs typeface="Arial" panose="020B0604020202020204" pitchFamily="34" charset="0"/>
              </a:rPr>
              <a:t> International District 17 Conference</a:t>
            </a:r>
            <a:endParaRPr lang="en-US" sz="1800" dirty="0">
              <a:solidFill>
                <a:srgbClr val="FF9300"/>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1B1AF857-1B6D-3FCF-8869-AD938B30EDF4}"/>
              </a:ext>
            </a:extLst>
          </p:cNvPr>
          <p:cNvSpPr/>
          <p:nvPr/>
        </p:nvSpPr>
        <p:spPr>
          <a:xfrm>
            <a:off x="229769" y="626705"/>
            <a:ext cx="4115286" cy="523220"/>
          </a:xfrm>
          <a:prstGeom prst="rect">
            <a:avLst/>
          </a:prstGeom>
        </p:spPr>
        <p:txBody>
          <a:bodyPr wrap="square">
            <a:spAutoFit/>
          </a:bodyPr>
          <a:lstStyle/>
          <a:p>
            <a:r>
              <a:rPr lang="en-US" sz="1400" b="1" dirty="0">
                <a:latin typeface="Arial" panose="020B0604020202020204" pitchFamily="34" charset="0"/>
                <a:cs typeface="Arial" panose="020B0604020202020204" pitchFamily="34" charset="0"/>
              </a:rPr>
              <a:t>26-28 September 2025 </a:t>
            </a:r>
            <a:br>
              <a:rPr lang="en-US" sz="1400" b="1" dirty="0">
                <a:latin typeface="Arial" panose="020B0604020202020204" pitchFamily="34" charset="0"/>
                <a:cs typeface="Arial" panose="020B0604020202020204" pitchFamily="34" charset="0"/>
              </a:rPr>
            </a:br>
            <a:r>
              <a:rPr lang="en-US" sz="1400" b="1" dirty="0">
                <a:solidFill>
                  <a:srgbClr val="FF9300"/>
                </a:solidFill>
                <a:latin typeface="Arial" panose="020B0604020202020204" pitchFamily="34" charset="0"/>
                <a:cs typeface="Arial" panose="020B0604020202020204" pitchFamily="34" charset="0"/>
              </a:rPr>
              <a:t>Sponsorship &amp; Marketplace Application Form</a:t>
            </a:r>
            <a:endParaRPr lang="en-US" sz="1400" dirty="0">
              <a:solidFill>
                <a:srgbClr val="FF0000"/>
              </a:solidFill>
            </a:endParaRPr>
          </a:p>
        </p:txBody>
      </p:sp>
      <p:sp>
        <p:nvSpPr>
          <p:cNvPr id="11" name="TextBox 10">
            <a:extLst>
              <a:ext uri="{FF2B5EF4-FFF2-40B4-BE49-F238E27FC236}">
                <a16:creationId xmlns:a16="http://schemas.microsoft.com/office/drawing/2014/main" id="{79144644-698B-BD6F-07F3-ADBC52F5BCAB}"/>
              </a:ext>
            </a:extLst>
          </p:cNvPr>
          <p:cNvSpPr txBox="1"/>
          <p:nvPr/>
        </p:nvSpPr>
        <p:spPr>
          <a:xfrm>
            <a:off x="344067" y="1669797"/>
            <a:ext cx="2945234" cy="1938992"/>
          </a:xfrm>
          <a:prstGeom prst="rect">
            <a:avLst/>
          </a:prstGeom>
          <a:solidFill>
            <a:schemeClr val="accent2">
              <a:lumMod val="20000"/>
              <a:lumOff val="80000"/>
            </a:schemeClr>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000" b="1" dirty="0">
                <a:solidFill>
                  <a:schemeClr val="tx1"/>
                </a:solidFill>
                <a:latin typeface="Arial" panose="020B0604020202020204" pitchFamily="34" charset="0"/>
                <a:cs typeface="Arial" panose="020B0604020202020204" pitchFamily="34" charset="0"/>
              </a:rPr>
              <a:t>HONG KONG DOLLAR (HK$)</a:t>
            </a:r>
            <a:endParaRPr lang="en-US" sz="1000"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r>
              <a:rPr lang="en-US" sz="1000" dirty="0">
                <a:solidFill>
                  <a:schemeClr val="tx1"/>
                </a:solidFill>
                <a:latin typeface="Arial" panose="020B0604020202020204" pitchFamily="34" charset="0"/>
                <a:cs typeface="Arial" panose="020B0604020202020204" pitchFamily="34" charset="0"/>
              </a:rPr>
              <a:t>Bank: DBS Bank (Hong Kong ) Limited</a:t>
            </a:r>
          </a:p>
          <a:p>
            <a:r>
              <a:rPr lang="en-US" sz="1000" dirty="0">
                <a:solidFill>
                  <a:schemeClr val="tx1"/>
                </a:solidFill>
                <a:latin typeface="Arial" panose="020B0604020202020204" pitchFamily="34" charset="0"/>
                <a:cs typeface="Arial" panose="020B0604020202020204" pitchFamily="34" charset="0"/>
              </a:rPr>
              <a:t>Name of Account: </a:t>
            </a:r>
            <a:r>
              <a:rPr lang="en-US" sz="1000" dirty="0" err="1">
                <a:solidFill>
                  <a:schemeClr val="tx1"/>
                </a:solidFill>
                <a:latin typeface="Arial" panose="020B0604020202020204" pitchFamily="34" charset="0"/>
                <a:cs typeface="Arial" panose="020B0604020202020204" pitchFamily="34" charset="0"/>
              </a:rPr>
              <a:t>Zonta</a:t>
            </a:r>
            <a:r>
              <a:rPr lang="en-US" sz="1000" dirty="0">
                <a:solidFill>
                  <a:schemeClr val="tx1"/>
                </a:solidFill>
                <a:latin typeface="Arial" panose="020B0604020202020204" pitchFamily="34" charset="0"/>
                <a:cs typeface="Arial" panose="020B0604020202020204" pitchFamily="34" charset="0"/>
              </a:rPr>
              <a:t> Club of Hong Kong East - District Conference A/C</a:t>
            </a:r>
          </a:p>
          <a:p>
            <a:r>
              <a:rPr lang="en-US" sz="1000" dirty="0">
                <a:solidFill>
                  <a:schemeClr val="tx1"/>
                </a:solidFill>
                <a:latin typeface="Arial" panose="020B0604020202020204" pitchFamily="34" charset="0"/>
                <a:cs typeface="Arial" panose="020B0604020202020204" pitchFamily="34" charset="0"/>
              </a:rPr>
              <a:t>Bank Code: 016</a:t>
            </a:r>
          </a:p>
          <a:p>
            <a:r>
              <a:rPr lang="en-US" sz="1000" dirty="0">
                <a:solidFill>
                  <a:schemeClr val="tx1"/>
                </a:solidFill>
                <a:latin typeface="Arial" panose="020B0604020202020204" pitchFamily="34" charset="0"/>
                <a:cs typeface="Arial" panose="020B0604020202020204" pitchFamily="34" charset="0"/>
              </a:rPr>
              <a:t>Branch Code: 478</a:t>
            </a:r>
          </a:p>
          <a:p>
            <a:r>
              <a:rPr lang="en-US" sz="1000" dirty="0">
                <a:solidFill>
                  <a:schemeClr val="tx1"/>
                </a:solidFill>
                <a:latin typeface="Arial" panose="020B0604020202020204" pitchFamily="34" charset="0"/>
                <a:cs typeface="Arial" panose="020B0604020202020204" pitchFamily="34" charset="0"/>
              </a:rPr>
              <a:t>A/C Number: 002613233</a:t>
            </a: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7989002A-7B1D-7EDA-EB68-A3255EF9CE16}"/>
              </a:ext>
            </a:extLst>
          </p:cNvPr>
          <p:cNvSpPr/>
          <p:nvPr/>
        </p:nvSpPr>
        <p:spPr>
          <a:xfrm>
            <a:off x="4572000" y="656013"/>
            <a:ext cx="1958631" cy="1015663"/>
          </a:xfrm>
          <a:prstGeom prst="rect">
            <a:avLst/>
          </a:prstGeom>
        </p:spPr>
        <p:txBody>
          <a:bodyPr wrap="square">
            <a:spAutoFit/>
          </a:bodyPr>
          <a:lstStyle/>
          <a:p>
            <a:r>
              <a:rPr lang="en-US" sz="1200" b="1" dirty="0">
                <a:solidFill>
                  <a:srgbClr val="FF9300"/>
                </a:solidFill>
                <a:latin typeface="Arial" panose="020B0604020202020204" pitchFamily="34" charset="0"/>
                <a:cs typeface="Arial" panose="020B0604020202020204" pitchFamily="34" charset="0"/>
              </a:rPr>
              <a:t>IMPORTANT NOTE</a:t>
            </a:r>
            <a:br>
              <a:rPr lang="en-US" sz="1200" b="1" dirty="0">
                <a:solidFill>
                  <a:srgbClr val="FF3399"/>
                </a:solidFill>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Please read the Terms &amp; Conditions before completing the form.</a:t>
            </a:r>
          </a:p>
          <a:p>
            <a:endParaRPr lang="en-US" sz="1200" b="1"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8B13F7A0-E16A-A851-9F0D-8672E58D72DB}"/>
              </a:ext>
            </a:extLst>
          </p:cNvPr>
          <p:cNvSpPr txBox="1"/>
          <p:nvPr/>
        </p:nvSpPr>
        <p:spPr>
          <a:xfrm>
            <a:off x="229768" y="1329581"/>
            <a:ext cx="4507832" cy="276999"/>
          </a:xfrm>
          <a:prstGeom prst="rect">
            <a:avLst/>
          </a:prstGeom>
          <a:noFill/>
        </p:spPr>
        <p:txBody>
          <a:bodyPr wrap="square">
            <a:spAutoFit/>
          </a:bodyPr>
          <a:lstStyle/>
          <a:p>
            <a:r>
              <a:rPr lang="en-US" sz="1200" b="1" dirty="0">
                <a:solidFill>
                  <a:srgbClr val="FF9300"/>
                </a:solidFill>
                <a:latin typeface="Arial" panose="020B0604020202020204" pitchFamily="34" charset="0"/>
                <a:cs typeface="Arial" panose="020B0604020202020204" pitchFamily="34" charset="0"/>
              </a:rPr>
              <a:t>Payment Method – Bank Account Transfer</a:t>
            </a:r>
            <a:endParaRPr lang="en-US" sz="1200" dirty="0"/>
          </a:p>
        </p:txBody>
      </p:sp>
      <p:sp>
        <p:nvSpPr>
          <p:cNvPr id="29" name="TextBox 28">
            <a:extLst>
              <a:ext uri="{FF2B5EF4-FFF2-40B4-BE49-F238E27FC236}">
                <a16:creationId xmlns:a16="http://schemas.microsoft.com/office/drawing/2014/main" id="{81C9E9BC-5D53-D19D-5036-F6526B2D07CF}"/>
              </a:ext>
            </a:extLst>
          </p:cNvPr>
          <p:cNvSpPr txBox="1"/>
          <p:nvPr/>
        </p:nvSpPr>
        <p:spPr>
          <a:xfrm>
            <a:off x="3403310" y="1680141"/>
            <a:ext cx="3110624" cy="1938992"/>
          </a:xfrm>
          <a:prstGeom prst="rect">
            <a:avLst/>
          </a:prstGeom>
          <a:solidFill>
            <a:schemeClr val="accent2">
              <a:lumMod val="20000"/>
              <a:lumOff val="80000"/>
            </a:schemeClr>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000" b="1" dirty="0">
                <a:solidFill>
                  <a:schemeClr val="tx1"/>
                </a:solidFill>
                <a:latin typeface="Arial" panose="020B0604020202020204" pitchFamily="34" charset="0"/>
                <a:cs typeface="Arial" panose="020B0604020202020204" pitchFamily="34" charset="0"/>
              </a:rPr>
              <a:t>U.S. DOLLARS (US$)</a:t>
            </a:r>
          </a:p>
          <a:p>
            <a:endParaRPr lang="en-US" sz="1000" b="1" dirty="0">
              <a:solidFill>
                <a:schemeClr val="tx1"/>
              </a:solidFill>
              <a:latin typeface="Arial" panose="020B0604020202020204" pitchFamily="34" charset="0"/>
              <a:cs typeface="Arial" panose="020B0604020202020204" pitchFamily="34" charset="0"/>
            </a:endParaRPr>
          </a:p>
          <a:p>
            <a:r>
              <a:rPr lang="en-US" sz="1000" dirty="0">
                <a:solidFill>
                  <a:schemeClr val="tx1"/>
                </a:solidFill>
                <a:latin typeface="Arial" panose="020B0604020202020204" pitchFamily="34" charset="0"/>
                <a:cs typeface="Arial" panose="020B0604020202020204" pitchFamily="34" charset="0"/>
              </a:rPr>
              <a:t>Bank: DBS Bank (Hong Kong ) Limited</a:t>
            </a:r>
          </a:p>
          <a:p>
            <a:r>
              <a:rPr lang="en-US" sz="1000" dirty="0">
                <a:solidFill>
                  <a:schemeClr val="tx1"/>
                </a:solidFill>
                <a:latin typeface="Arial" panose="020B0604020202020204" pitchFamily="34" charset="0"/>
                <a:cs typeface="Arial" panose="020B0604020202020204" pitchFamily="34" charset="0"/>
              </a:rPr>
              <a:t>Bank Address: G/F The Center, 99 Queen’s Road Central, Central, Hong Kong</a:t>
            </a:r>
          </a:p>
          <a:p>
            <a:r>
              <a:rPr lang="en-US" sz="1000" dirty="0">
                <a:solidFill>
                  <a:schemeClr val="tx1"/>
                </a:solidFill>
                <a:latin typeface="Arial" panose="020B0604020202020204" pitchFamily="34" charset="0"/>
                <a:cs typeface="Arial" panose="020B0604020202020204" pitchFamily="34" charset="0"/>
              </a:rPr>
              <a:t>Name of Account: </a:t>
            </a:r>
            <a:r>
              <a:rPr lang="en-US" sz="1000" dirty="0" err="1">
                <a:solidFill>
                  <a:schemeClr val="tx1"/>
                </a:solidFill>
                <a:latin typeface="Arial" panose="020B0604020202020204" pitchFamily="34" charset="0"/>
                <a:cs typeface="Arial" panose="020B0604020202020204" pitchFamily="34" charset="0"/>
              </a:rPr>
              <a:t>Zonta</a:t>
            </a:r>
            <a:r>
              <a:rPr lang="en-US" sz="1000" dirty="0">
                <a:solidFill>
                  <a:schemeClr val="tx1"/>
                </a:solidFill>
                <a:latin typeface="Arial" panose="020B0604020202020204" pitchFamily="34" charset="0"/>
                <a:cs typeface="Arial" panose="020B0604020202020204" pitchFamily="34" charset="0"/>
              </a:rPr>
              <a:t> Club of Hong Kong East - District Conference A/C</a:t>
            </a:r>
          </a:p>
          <a:p>
            <a:r>
              <a:rPr lang="en-US" sz="1000" dirty="0">
                <a:solidFill>
                  <a:schemeClr val="tx1"/>
                </a:solidFill>
                <a:latin typeface="Arial" panose="020B0604020202020204" pitchFamily="34" charset="0"/>
                <a:cs typeface="Arial" panose="020B0604020202020204" pitchFamily="34" charset="0"/>
              </a:rPr>
              <a:t>Bank Code: 016</a:t>
            </a:r>
          </a:p>
          <a:p>
            <a:r>
              <a:rPr lang="en-US" sz="1000" dirty="0">
                <a:solidFill>
                  <a:schemeClr val="tx1"/>
                </a:solidFill>
                <a:latin typeface="Arial" panose="020B0604020202020204" pitchFamily="34" charset="0"/>
                <a:cs typeface="Arial" panose="020B0604020202020204" pitchFamily="34" charset="0"/>
              </a:rPr>
              <a:t>Branch Code: 478</a:t>
            </a:r>
          </a:p>
          <a:p>
            <a:r>
              <a:rPr lang="en-US" sz="1000" dirty="0">
                <a:solidFill>
                  <a:schemeClr val="tx1"/>
                </a:solidFill>
                <a:latin typeface="Arial" panose="020B0604020202020204" pitchFamily="34" charset="0"/>
                <a:cs typeface="Arial" panose="020B0604020202020204" pitchFamily="34" charset="0"/>
              </a:rPr>
              <a:t>A/C Number: 002613224</a:t>
            </a:r>
          </a:p>
          <a:p>
            <a:r>
              <a:rPr lang="en-US" sz="1000" dirty="0">
                <a:solidFill>
                  <a:schemeClr val="tx1"/>
                </a:solidFill>
                <a:latin typeface="Arial" panose="020B0604020202020204" pitchFamily="34" charset="0"/>
                <a:cs typeface="Arial" panose="020B0604020202020204" pitchFamily="34" charset="0"/>
              </a:rPr>
              <a:t>SWIFT Code: DHBKHKHH</a:t>
            </a:r>
          </a:p>
          <a:p>
            <a:endParaRPr lang="en-US" sz="1000" b="1" dirty="0">
              <a:solidFill>
                <a:schemeClr val="tx1"/>
              </a:solidFill>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E643150D-14A7-E52E-B2B4-58175946D938}"/>
              </a:ext>
            </a:extLst>
          </p:cNvPr>
          <p:cNvSpPr txBox="1"/>
          <p:nvPr/>
        </p:nvSpPr>
        <p:spPr>
          <a:xfrm>
            <a:off x="5778500" y="9613900"/>
            <a:ext cx="786814" cy="246221"/>
          </a:xfrm>
          <a:prstGeom prst="rect">
            <a:avLst/>
          </a:prstGeom>
          <a:noFill/>
        </p:spPr>
        <p:txBody>
          <a:bodyPr wrap="square" rtlCol="0">
            <a:spAutoFit/>
          </a:bodyPr>
          <a:lstStyle/>
          <a:p>
            <a:pPr algn="r"/>
            <a:r>
              <a:rPr lang="en-US" sz="1000" dirty="0">
                <a:latin typeface="Arial" panose="020B0604020202020204" pitchFamily="34" charset="0"/>
                <a:cs typeface="Arial" panose="020B0604020202020204" pitchFamily="34" charset="0"/>
              </a:rPr>
              <a:t>P.2 of 2</a:t>
            </a:r>
          </a:p>
        </p:txBody>
      </p:sp>
      <p:sp>
        <p:nvSpPr>
          <p:cNvPr id="5" name="TextBox 4">
            <a:extLst>
              <a:ext uri="{FF2B5EF4-FFF2-40B4-BE49-F238E27FC236}">
                <a16:creationId xmlns:a16="http://schemas.microsoft.com/office/drawing/2014/main" id="{FDECA2DD-62BA-DFCB-E7AE-56B8EA4B8F5C}"/>
              </a:ext>
            </a:extLst>
          </p:cNvPr>
          <p:cNvSpPr txBox="1"/>
          <p:nvPr/>
        </p:nvSpPr>
        <p:spPr>
          <a:xfrm>
            <a:off x="334239" y="3729836"/>
            <a:ext cx="6179696" cy="646331"/>
          </a:xfrm>
          <a:prstGeom prst="rect">
            <a:avLst/>
          </a:prstGeom>
          <a:solidFill>
            <a:schemeClr val="accent2">
              <a:lumMod val="75000"/>
            </a:schemeClr>
          </a:solidFill>
        </p:spPr>
        <p:txBody>
          <a:bodyPr wrap="square">
            <a:spAutoFit/>
          </a:bodyPr>
          <a:lstStyle/>
          <a:p>
            <a:r>
              <a:rPr lang="en-US" sz="1200" b="1" dirty="0">
                <a:solidFill>
                  <a:schemeClr val="bg1"/>
                </a:solidFill>
                <a:latin typeface="Arial" panose="020B0604020202020204" pitchFamily="34" charset="0"/>
                <a:cs typeface="Arial" panose="020B0604020202020204" pitchFamily="34" charset="0"/>
              </a:rPr>
              <a:t>Please submit your application and payment record to  sponsorship.dc25@gmail.com by 31 May 2025. Applications will only be processed upon receipt of both the application and the payment.</a:t>
            </a:r>
            <a:endParaRPr lang="en-US" sz="1200" dirty="0">
              <a:solidFill>
                <a:schemeClr val="bg1"/>
              </a:solidFill>
            </a:endParaRPr>
          </a:p>
        </p:txBody>
      </p:sp>
      <p:sp>
        <p:nvSpPr>
          <p:cNvPr id="8" name="TextBox 7">
            <a:extLst>
              <a:ext uri="{FF2B5EF4-FFF2-40B4-BE49-F238E27FC236}">
                <a16:creationId xmlns:a16="http://schemas.microsoft.com/office/drawing/2014/main" id="{856F0DAA-35F4-FE30-7902-7FA707F69EBA}"/>
              </a:ext>
            </a:extLst>
          </p:cNvPr>
          <p:cNvSpPr txBox="1"/>
          <p:nvPr/>
        </p:nvSpPr>
        <p:spPr>
          <a:xfrm>
            <a:off x="302518" y="4640129"/>
            <a:ext cx="6221247" cy="2862322"/>
          </a:xfrm>
          <a:prstGeom prst="rect">
            <a:avLst/>
          </a:prstGeom>
          <a:solidFill>
            <a:schemeClr val="accent2">
              <a:lumMod val="20000"/>
              <a:lumOff val="80000"/>
            </a:schemeClr>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228600" indent="-228600">
              <a:buFont typeface="+mj-lt"/>
              <a:buAutoNum type="arabicPeriod"/>
            </a:pPr>
            <a:r>
              <a:rPr lang="en-US" sz="1000" b="1" dirty="0">
                <a:solidFill>
                  <a:schemeClr val="tx1"/>
                </a:solidFill>
                <a:latin typeface="Arial" panose="020B0604020202020204" pitchFamily="34" charset="0"/>
                <a:cs typeface="Arial" panose="020B0604020202020204" pitchFamily="34" charset="0"/>
              </a:rPr>
              <a:t>Vendors can display their products ONLY in the area rented.  Stock can only be placed under the table or next to your chairs. </a:t>
            </a:r>
          </a:p>
          <a:p>
            <a:pPr marL="228600" indent="-228600">
              <a:buFont typeface="+mj-lt"/>
              <a:buAutoNum type="arabicPeriod"/>
            </a:pPr>
            <a:r>
              <a:rPr lang="en-US" sz="1000" b="1" dirty="0">
                <a:solidFill>
                  <a:schemeClr val="tx1"/>
                </a:solidFill>
                <a:latin typeface="Arial" panose="020B0604020202020204" pitchFamily="34" charset="0"/>
                <a:cs typeface="Arial" panose="020B0604020202020204" pitchFamily="34" charset="0"/>
              </a:rPr>
              <a:t>Only products stated in application can be displayed.  Any changes must be approved.</a:t>
            </a:r>
          </a:p>
          <a:p>
            <a:pPr marL="228600" indent="-228600">
              <a:buFont typeface="+mj-lt"/>
              <a:buAutoNum type="arabicPeriod"/>
            </a:pPr>
            <a:r>
              <a:rPr lang="en-US" sz="1000" b="1" dirty="0">
                <a:solidFill>
                  <a:schemeClr val="tx1"/>
                </a:solidFill>
                <a:latin typeface="Arial" panose="020B0604020202020204" pitchFamily="34" charset="0"/>
                <a:cs typeface="Arial" panose="020B0604020202020204" pitchFamily="34" charset="0"/>
              </a:rPr>
              <a:t>Marketplace will be open throughout the conference for the benefit of conference participants. Vendors of Marketplace activities shall be solely responsible for compliance issues including business and tax.</a:t>
            </a:r>
          </a:p>
          <a:p>
            <a:pPr marL="228600" indent="-228600">
              <a:buFont typeface="+mj-lt"/>
              <a:buAutoNum type="arabicPeriod"/>
            </a:pPr>
            <a:r>
              <a:rPr lang="en-US" sz="1000" b="1" dirty="0">
                <a:solidFill>
                  <a:schemeClr val="tx1"/>
                </a:solidFill>
                <a:latin typeface="Arial" panose="020B0604020202020204" pitchFamily="34" charset="0"/>
                <a:cs typeface="Arial" panose="020B0604020202020204" pitchFamily="34" charset="0"/>
              </a:rPr>
              <a:t>Sharing of tables is not allowed.</a:t>
            </a:r>
          </a:p>
          <a:p>
            <a:pPr marL="228600" indent="-228600">
              <a:buFont typeface="+mj-lt"/>
              <a:buAutoNum type="arabicPeriod"/>
            </a:pPr>
            <a:r>
              <a:rPr lang="en-US" sz="1000" b="1" dirty="0">
                <a:solidFill>
                  <a:schemeClr val="tx1"/>
                </a:solidFill>
                <a:latin typeface="Arial" panose="020B0604020202020204" pitchFamily="34" charset="0"/>
                <a:cs typeface="Arial" panose="020B0604020202020204" pitchFamily="34" charset="0"/>
              </a:rPr>
              <a:t>Only a maximum of two people are allowed to man each table.    </a:t>
            </a:r>
          </a:p>
          <a:p>
            <a:pPr marL="228600" indent="-228600">
              <a:buFont typeface="+mj-lt"/>
              <a:buAutoNum type="arabicPeriod"/>
            </a:pPr>
            <a:r>
              <a:rPr lang="en-US" sz="1000" b="1" dirty="0">
                <a:solidFill>
                  <a:schemeClr val="tx1"/>
                </a:solidFill>
                <a:latin typeface="Arial" panose="020B0604020202020204" pitchFamily="34" charset="0"/>
                <a:cs typeface="Arial" panose="020B0604020202020204" pitchFamily="34" charset="0"/>
              </a:rPr>
              <a:t>There is a US$100/HK$800 cancellation fee. No refund will be given after cancellation deadline (28 days before each conference date)</a:t>
            </a:r>
          </a:p>
          <a:p>
            <a:pPr marL="228600" indent="-228600">
              <a:buFont typeface="+mj-lt"/>
              <a:buAutoNum type="arabicPeriod"/>
            </a:pPr>
            <a:endParaRPr lang="en-US" sz="1000" b="1" dirty="0">
              <a:solidFill>
                <a:schemeClr val="tx1"/>
              </a:solidFill>
              <a:latin typeface="Arial" panose="020B0604020202020204" pitchFamily="34" charset="0"/>
              <a:cs typeface="Arial" panose="020B0604020202020204" pitchFamily="34" charset="0"/>
            </a:endParaRPr>
          </a:p>
          <a:p>
            <a:r>
              <a:rPr lang="en-US" sz="1000" b="1" dirty="0">
                <a:solidFill>
                  <a:schemeClr val="tx1"/>
                </a:solidFill>
                <a:latin typeface="Arial" panose="020B0604020202020204" pitchFamily="34" charset="0"/>
                <a:cs typeface="Arial" panose="020B0604020202020204" pitchFamily="34" charset="0"/>
              </a:rPr>
              <a:t>The Hotel will not allow hooks, pins, thumbtacks, etc. to be used on the walls.  An indemnity charge will be applied to any participant causing damage.</a:t>
            </a:r>
          </a:p>
          <a:p>
            <a:br>
              <a:rPr lang="en-US" sz="1000" b="1" dirty="0">
                <a:solidFill>
                  <a:schemeClr val="tx1"/>
                </a:solidFill>
                <a:latin typeface="Arial" panose="020B0604020202020204" pitchFamily="34" charset="0"/>
                <a:cs typeface="Arial" panose="020B0604020202020204" pitchFamily="34" charset="0"/>
              </a:rPr>
            </a:br>
            <a:r>
              <a:rPr lang="en-US" sz="1000" b="1" dirty="0">
                <a:solidFill>
                  <a:schemeClr val="tx1"/>
                </a:solidFill>
                <a:latin typeface="Arial" panose="020B0604020202020204" pitchFamily="34" charset="0"/>
                <a:cs typeface="Arial" panose="020B0604020202020204" pitchFamily="34" charset="0"/>
              </a:rPr>
              <a:t>By signing on this form, you understand that the Organizers and Hotel are not responsible for goods lost, damaged or stolen or any personal injuries and you take full responsibility for your specific display area and am responsible for any damage to such area caused by your helpers or yourself.</a:t>
            </a:r>
          </a:p>
        </p:txBody>
      </p:sp>
      <p:sp>
        <p:nvSpPr>
          <p:cNvPr id="9" name="TextBox 8">
            <a:extLst>
              <a:ext uri="{FF2B5EF4-FFF2-40B4-BE49-F238E27FC236}">
                <a16:creationId xmlns:a16="http://schemas.microsoft.com/office/drawing/2014/main" id="{790FC31C-687A-C924-D07C-13964A86BC7A}"/>
              </a:ext>
            </a:extLst>
          </p:cNvPr>
          <p:cNvSpPr txBox="1"/>
          <p:nvPr/>
        </p:nvSpPr>
        <p:spPr>
          <a:xfrm>
            <a:off x="230059" y="4388742"/>
            <a:ext cx="4507832" cy="276999"/>
          </a:xfrm>
          <a:prstGeom prst="rect">
            <a:avLst/>
          </a:prstGeom>
          <a:noFill/>
        </p:spPr>
        <p:txBody>
          <a:bodyPr wrap="square">
            <a:spAutoFit/>
          </a:bodyPr>
          <a:lstStyle/>
          <a:p>
            <a:r>
              <a:rPr lang="en-US" sz="1200" b="1" dirty="0">
                <a:solidFill>
                  <a:srgbClr val="FF9300"/>
                </a:solidFill>
                <a:latin typeface="Arial" panose="020B0604020202020204" pitchFamily="34" charset="0"/>
                <a:cs typeface="Arial" panose="020B0604020202020204" pitchFamily="34" charset="0"/>
              </a:rPr>
              <a:t>Terms &amp; Conditions for Marketplace</a:t>
            </a:r>
            <a:endParaRPr lang="en-US" sz="1200" dirty="0"/>
          </a:p>
        </p:txBody>
      </p:sp>
      <p:sp>
        <p:nvSpPr>
          <p:cNvPr id="12" name="TextBox 11">
            <a:extLst>
              <a:ext uri="{FF2B5EF4-FFF2-40B4-BE49-F238E27FC236}">
                <a16:creationId xmlns:a16="http://schemas.microsoft.com/office/drawing/2014/main" id="{ABF97690-C23D-406C-ECDA-50ABB4182629}"/>
              </a:ext>
            </a:extLst>
          </p:cNvPr>
          <p:cNvSpPr txBox="1"/>
          <p:nvPr/>
        </p:nvSpPr>
        <p:spPr>
          <a:xfrm>
            <a:off x="229768" y="7489290"/>
            <a:ext cx="6362114" cy="2092881"/>
          </a:xfrm>
          <a:prstGeom prst="rect">
            <a:avLst/>
          </a:prstGeom>
          <a:noFill/>
        </p:spPr>
        <p:txBody>
          <a:bodyPr wrap="square">
            <a:spAutoFit/>
          </a:bodyPr>
          <a:lstStyle/>
          <a:p>
            <a:endParaRPr lang="en-US" sz="1000" b="1" dirty="0">
              <a:latin typeface="Arial" panose="020B0604020202020204" pitchFamily="34" charset="0"/>
              <a:cs typeface="Arial" panose="020B0604020202020204" pitchFamily="34" charset="0"/>
            </a:endParaRPr>
          </a:p>
          <a:p>
            <a:r>
              <a:rPr lang="en-US" sz="1000" b="1" dirty="0">
                <a:solidFill>
                  <a:schemeClr val="tx1"/>
                </a:solidFill>
                <a:latin typeface="Arial" panose="020B0604020202020204" pitchFamily="34" charset="0"/>
                <a:cs typeface="Arial" panose="020B0604020202020204" pitchFamily="34" charset="0"/>
              </a:rPr>
              <a:t>Company Name:</a:t>
            </a:r>
            <a:r>
              <a:rPr lang="en-US" sz="1000" b="1" dirty="0">
                <a:latin typeface="Arial" panose="020B0604020202020204" pitchFamily="34" charset="0"/>
                <a:cs typeface="Arial" panose="020B0604020202020204" pitchFamily="34" charset="0"/>
              </a:rPr>
              <a:t> _________________________________________________________________________</a:t>
            </a:r>
            <a:endParaRPr lang="en-US" sz="1000" b="1" dirty="0">
              <a:solidFill>
                <a:schemeClr val="tx1"/>
              </a:solidFill>
              <a:latin typeface="Arial" panose="020B0604020202020204" pitchFamily="34" charset="0"/>
              <a:cs typeface="Arial" panose="020B0604020202020204" pitchFamily="34" charset="0"/>
            </a:endParaRPr>
          </a:p>
          <a:p>
            <a:endParaRPr lang="en-US" sz="1000" b="1" dirty="0">
              <a:latin typeface="Arial" panose="020B0604020202020204" pitchFamily="34" charset="0"/>
              <a:cs typeface="Arial" panose="020B0604020202020204" pitchFamily="34" charset="0"/>
            </a:endParaRPr>
          </a:p>
          <a:p>
            <a:r>
              <a:rPr lang="en-US" sz="1000" b="1" dirty="0">
                <a:solidFill>
                  <a:schemeClr val="tx1"/>
                </a:solidFill>
                <a:latin typeface="Arial" panose="020B0604020202020204" pitchFamily="34" charset="0"/>
                <a:cs typeface="Arial" panose="020B0604020202020204" pitchFamily="34" charset="0"/>
              </a:rPr>
              <a:t>Name:</a:t>
            </a:r>
            <a:r>
              <a:rPr lang="en-US" sz="1000" b="1" dirty="0">
                <a:latin typeface="Arial" panose="020B0604020202020204" pitchFamily="34" charset="0"/>
                <a:cs typeface="Arial" panose="020B0604020202020204" pitchFamily="34" charset="0"/>
              </a:rPr>
              <a:t> __________________________________________________________________________________</a:t>
            </a:r>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br>
              <a:rPr lang="en-US" sz="1000" b="1" dirty="0">
                <a:solidFill>
                  <a:schemeClr val="tx1"/>
                </a:solidFill>
                <a:latin typeface="Arial" panose="020B0604020202020204" pitchFamily="34" charset="0"/>
                <a:cs typeface="Arial" panose="020B0604020202020204" pitchFamily="34" charset="0"/>
              </a:rPr>
            </a:br>
            <a:br>
              <a:rPr lang="en-US" sz="1000" b="1" dirty="0">
                <a:solidFill>
                  <a:schemeClr val="tx1"/>
                </a:solidFill>
                <a:latin typeface="Arial" panose="020B0604020202020204" pitchFamily="34" charset="0"/>
                <a:cs typeface="Arial" panose="020B0604020202020204" pitchFamily="34" charset="0"/>
              </a:rPr>
            </a:br>
            <a:r>
              <a:rPr lang="en-US" sz="1000" b="1" dirty="0">
                <a:solidFill>
                  <a:schemeClr val="tx1"/>
                </a:solidFill>
                <a:latin typeface="Arial" panose="020B0604020202020204" pitchFamily="34" charset="0"/>
                <a:cs typeface="Arial" panose="020B0604020202020204" pitchFamily="34" charset="0"/>
              </a:rPr>
              <a:t>Signature: __________________________________     Date</a:t>
            </a:r>
            <a:r>
              <a:rPr lang="en-US" sz="1000" b="1" dirty="0">
                <a:latin typeface="Arial" panose="020B0604020202020204" pitchFamily="34" charset="0"/>
                <a:cs typeface="Arial" panose="020B0604020202020204" pitchFamily="34" charset="0"/>
              </a:rPr>
              <a:t>: </a:t>
            </a:r>
            <a:r>
              <a:rPr lang="en-US" sz="1000" b="1" dirty="0">
                <a:solidFill>
                  <a:schemeClr val="tx1"/>
                </a:solidFill>
                <a:latin typeface="Arial" panose="020B0604020202020204" pitchFamily="34" charset="0"/>
                <a:cs typeface="Arial" panose="020B0604020202020204" pitchFamily="34" charset="0"/>
              </a:rPr>
              <a:t>_____________________________________</a:t>
            </a:r>
          </a:p>
          <a:p>
            <a:endParaRPr lang="en-US" sz="1000" b="1" dirty="0">
              <a:solidFill>
                <a:schemeClr val="tx1"/>
              </a:solidFill>
              <a:latin typeface="Arial" panose="020B0604020202020204" pitchFamily="34" charset="0"/>
              <a:cs typeface="Arial" panose="020B0604020202020204" pitchFamily="34" charset="0"/>
            </a:endParaRPr>
          </a:p>
          <a:p>
            <a:r>
              <a:rPr lang="en-US" sz="1000" b="1" dirty="0">
                <a:solidFill>
                  <a:schemeClr val="tx1"/>
                </a:solidFill>
                <a:latin typeface="Arial" panose="020B0604020202020204" pitchFamily="34" charset="0"/>
                <a:cs typeface="Arial" panose="020B0604020202020204" pitchFamily="34" charset="0"/>
              </a:rPr>
              <a:t>Organized by: 23</a:t>
            </a:r>
            <a:r>
              <a:rPr lang="en-US" sz="1000" b="1" baseline="30000" dirty="0">
                <a:solidFill>
                  <a:schemeClr val="tx1"/>
                </a:solidFill>
                <a:latin typeface="Arial" panose="020B0604020202020204" pitchFamily="34" charset="0"/>
                <a:cs typeface="Arial" panose="020B0604020202020204" pitchFamily="34" charset="0"/>
              </a:rPr>
              <a:t>rd</a:t>
            </a:r>
            <a:r>
              <a:rPr lang="en-US" sz="1000" b="1" dirty="0">
                <a:solidFill>
                  <a:schemeClr val="tx1"/>
                </a:solidFill>
                <a:latin typeface="Arial" panose="020B0604020202020204" pitchFamily="34" charset="0"/>
                <a:cs typeface="Arial" panose="020B0604020202020204" pitchFamily="34" charset="0"/>
              </a:rPr>
              <a:t> Zonta International District 17 Conference </a:t>
            </a:r>
          </a:p>
          <a:p>
            <a:r>
              <a:rPr lang="en-US" sz="1000" b="1" dirty="0">
                <a:solidFill>
                  <a:schemeClr val="tx1"/>
                </a:solidFill>
                <a:latin typeface="Arial" panose="020B0604020202020204" pitchFamily="34" charset="0"/>
                <a:cs typeface="Arial" panose="020B0604020202020204" pitchFamily="34" charset="0"/>
              </a:rPr>
              <a:t>Email:  sponsorship.dc25@gmail.com</a:t>
            </a:r>
          </a:p>
          <a:p>
            <a:endParaRPr lang="en-US" sz="1000" b="1" dirty="0">
              <a:solidFill>
                <a:schemeClr val="tx1"/>
              </a:solidFill>
              <a:latin typeface="Arial" panose="020B0604020202020204" pitchFamily="34" charset="0"/>
              <a:cs typeface="Arial" panose="020B0604020202020204" pitchFamily="34" charset="0"/>
            </a:endParaRPr>
          </a:p>
          <a:p>
            <a:r>
              <a:rPr lang="en-US" sz="1000" b="1" dirty="0">
                <a:solidFill>
                  <a:schemeClr val="tx1"/>
                </a:solidFill>
                <a:latin typeface="Arial" panose="020B0604020202020204" pitchFamily="34" charset="0"/>
                <a:cs typeface="Arial" panose="020B0604020202020204" pitchFamily="34" charset="0"/>
              </a:rPr>
              <a:t>                   The </a:t>
            </a:r>
            <a:r>
              <a:rPr lang="en-US" sz="1000" b="1" dirty="0" err="1">
                <a:solidFill>
                  <a:schemeClr val="tx1"/>
                </a:solidFill>
                <a:latin typeface="Arial" panose="020B0604020202020204" pitchFamily="34" charset="0"/>
                <a:cs typeface="Arial" panose="020B0604020202020204" pitchFamily="34" charset="0"/>
              </a:rPr>
              <a:t>organisers</a:t>
            </a:r>
            <a:r>
              <a:rPr lang="en-US" sz="1000" b="1" dirty="0">
                <a:solidFill>
                  <a:schemeClr val="tx1"/>
                </a:solidFill>
                <a:latin typeface="Arial" panose="020B0604020202020204" pitchFamily="34" charset="0"/>
                <a:cs typeface="Arial" panose="020B0604020202020204" pitchFamily="34" charset="0"/>
              </a:rPr>
              <a:t> reserve the right of final decisions on all matters regarding these events.  </a:t>
            </a:r>
          </a:p>
        </p:txBody>
      </p:sp>
    </p:spTree>
    <p:extLst>
      <p:ext uri="{BB962C8B-B14F-4D97-AF65-F5344CB8AC3E}">
        <p14:creationId xmlns:p14="http://schemas.microsoft.com/office/powerpoint/2010/main" val="38713987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1843</TotalTime>
  <Words>923</Words>
  <Application>Microsoft Macintosh PowerPoint</Application>
  <PresentationFormat>A4 Paper (210x297 mm)</PresentationFormat>
  <Paragraphs>128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23rd Zonta International District 17 Conference</vt:lpstr>
      <vt:lpstr>23rd Zonta International District 17 Conference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20th Zonta International District 17 Conference</dc:title>
  <dc:creator>Instinctif Partners</dc:creator>
  <cp:lastModifiedBy>Crystal Chan</cp:lastModifiedBy>
  <cp:revision>76</cp:revision>
  <dcterms:created xsi:type="dcterms:W3CDTF">2018-12-15T03:06:21Z</dcterms:created>
  <dcterms:modified xsi:type="dcterms:W3CDTF">2025-03-04T04:39:02Z</dcterms:modified>
</cp:coreProperties>
</file>